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64" r:id="rId4"/>
    <p:sldId id="263" r:id="rId5"/>
    <p:sldId id="259" r:id="rId6"/>
    <p:sldId id="260" r:id="rId7"/>
    <p:sldId id="265" r:id="rId8"/>
    <p:sldId id="262"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795" autoAdjust="0"/>
  </p:normalViewPr>
  <p:slideViewPr>
    <p:cSldViewPr snapToGrid="0" snapToObjects="1">
      <p:cViewPr varScale="1">
        <p:scale>
          <a:sx n="80" d="100"/>
          <a:sy n="80" d="100"/>
        </p:scale>
        <p:origin x="251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5.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5.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B24E7E-9B58-4574-875F-1BA53BF828F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05474A4-72A3-4D05-9361-A6A5D75ED43E}">
      <dgm:prSet/>
      <dgm:spPr/>
      <dgm:t>
        <a:bodyPr/>
        <a:lstStyle/>
        <a:p>
          <a:pPr>
            <a:lnSpc>
              <a:spcPct val="100000"/>
            </a:lnSpc>
          </a:pPr>
          <a:r>
            <a:rPr lang="en-US"/>
            <a:t>Flight delays significantly impact airline operations and customer satisfaction.</a:t>
          </a:r>
        </a:p>
      </dgm:t>
    </dgm:pt>
    <dgm:pt modelId="{A35B76AC-3DC0-4C3D-A254-7CD3C91ED544}" type="parTrans" cxnId="{45612F52-B89B-433C-98F0-E9CB635DA3B0}">
      <dgm:prSet/>
      <dgm:spPr/>
      <dgm:t>
        <a:bodyPr/>
        <a:lstStyle/>
        <a:p>
          <a:endParaRPr lang="en-US"/>
        </a:p>
      </dgm:t>
    </dgm:pt>
    <dgm:pt modelId="{CF818119-EA21-45AA-995D-E0B3CE3C9B60}" type="sibTrans" cxnId="{45612F52-B89B-433C-98F0-E9CB635DA3B0}">
      <dgm:prSet/>
      <dgm:spPr/>
      <dgm:t>
        <a:bodyPr/>
        <a:lstStyle/>
        <a:p>
          <a:pPr>
            <a:lnSpc>
              <a:spcPct val="100000"/>
            </a:lnSpc>
          </a:pPr>
          <a:endParaRPr lang="en-US"/>
        </a:p>
      </dgm:t>
    </dgm:pt>
    <dgm:pt modelId="{FE143BA9-56E3-46BD-A26E-CD22449BB47F}">
      <dgm:prSet/>
      <dgm:spPr/>
      <dgm:t>
        <a:bodyPr/>
        <a:lstStyle/>
        <a:p>
          <a:pPr>
            <a:lnSpc>
              <a:spcPct val="100000"/>
            </a:lnSpc>
          </a:pPr>
          <a:r>
            <a:rPr lang="en-US"/>
            <a:t>This study aims to develop a robust machine learning model capable of predicting the duration of flight delays using both historical and real-time data.</a:t>
          </a:r>
        </a:p>
      </dgm:t>
    </dgm:pt>
    <dgm:pt modelId="{97ED600A-2A00-48E0-B655-DBE28F32B48A}" type="parTrans" cxnId="{8093A345-52BA-4BED-B60E-EC9F0EE90D2C}">
      <dgm:prSet/>
      <dgm:spPr/>
      <dgm:t>
        <a:bodyPr/>
        <a:lstStyle/>
        <a:p>
          <a:endParaRPr lang="en-US"/>
        </a:p>
      </dgm:t>
    </dgm:pt>
    <dgm:pt modelId="{F242EF97-C4E5-4408-9502-66789D23AE67}" type="sibTrans" cxnId="{8093A345-52BA-4BED-B60E-EC9F0EE90D2C}">
      <dgm:prSet/>
      <dgm:spPr/>
      <dgm:t>
        <a:bodyPr/>
        <a:lstStyle/>
        <a:p>
          <a:pPr>
            <a:lnSpc>
              <a:spcPct val="100000"/>
            </a:lnSpc>
          </a:pPr>
          <a:endParaRPr lang="en-US"/>
        </a:p>
      </dgm:t>
    </dgm:pt>
    <dgm:pt modelId="{C972DE2B-E082-4309-B213-4806507EF25A}">
      <dgm:prSet/>
      <dgm:spPr/>
      <dgm:t>
        <a:bodyPr/>
        <a:lstStyle/>
        <a:p>
          <a:pPr>
            <a:lnSpc>
              <a:spcPct val="100000"/>
            </a:lnSpc>
          </a:pPr>
          <a:r>
            <a:rPr lang="en-US" dirty="0"/>
            <a:t>Objective: Help Airlines run smoother operations.</a:t>
          </a:r>
        </a:p>
      </dgm:t>
    </dgm:pt>
    <dgm:pt modelId="{0D1170DE-CA77-4C86-B842-8E6E1CDEEDCB}" type="parTrans" cxnId="{92EBE188-EA18-47EA-9492-5D245AD717C3}">
      <dgm:prSet/>
      <dgm:spPr/>
      <dgm:t>
        <a:bodyPr/>
        <a:lstStyle/>
        <a:p>
          <a:endParaRPr lang="en-US"/>
        </a:p>
      </dgm:t>
    </dgm:pt>
    <dgm:pt modelId="{69E0C2EC-6573-4730-A944-0125FEDB414B}" type="sibTrans" cxnId="{92EBE188-EA18-47EA-9492-5D245AD717C3}">
      <dgm:prSet/>
      <dgm:spPr/>
      <dgm:t>
        <a:bodyPr/>
        <a:lstStyle/>
        <a:p>
          <a:endParaRPr lang="en-US"/>
        </a:p>
      </dgm:t>
    </dgm:pt>
    <dgm:pt modelId="{DD0C38A1-BDFC-42EB-BAF2-E815FE740BDC}" type="pres">
      <dgm:prSet presAssocID="{58B24E7E-9B58-4574-875F-1BA53BF828F2}" presName="root" presStyleCnt="0">
        <dgm:presLayoutVars>
          <dgm:dir/>
          <dgm:resizeHandles val="exact"/>
        </dgm:presLayoutVars>
      </dgm:prSet>
      <dgm:spPr/>
    </dgm:pt>
    <dgm:pt modelId="{AD602170-5EA9-4541-BE09-D088F452A7A3}" type="pres">
      <dgm:prSet presAssocID="{905474A4-72A3-4D05-9361-A6A5D75ED43E}" presName="compNode" presStyleCnt="0"/>
      <dgm:spPr/>
    </dgm:pt>
    <dgm:pt modelId="{B4F21E86-965D-4BDD-AF66-479FBE50DC07}" type="pres">
      <dgm:prSet presAssocID="{905474A4-72A3-4D05-9361-A6A5D75ED43E}" presName="bgRect" presStyleLbl="bgShp" presStyleIdx="0" presStyleCnt="3"/>
      <dgm:spPr/>
    </dgm:pt>
    <dgm:pt modelId="{403B0DDF-ABC0-4200-84AF-5C51326D329D}" type="pres">
      <dgm:prSet presAssocID="{905474A4-72A3-4D05-9361-A6A5D75ED43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lot"/>
        </a:ext>
      </dgm:extLst>
    </dgm:pt>
    <dgm:pt modelId="{4C19B75B-D91E-4190-8EEC-314B9B7ECB1C}" type="pres">
      <dgm:prSet presAssocID="{905474A4-72A3-4D05-9361-A6A5D75ED43E}" presName="spaceRect" presStyleCnt="0"/>
      <dgm:spPr/>
    </dgm:pt>
    <dgm:pt modelId="{BD20DE87-1746-4A6A-AD9F-98F32ECC9A02}" type="pres">
      <dgm:prSet presAssocID="{905474A4-72A3-4D05-9361-A6A5D75ED43E}" presName="parTx" presStyleLbl="revTx" presStyleIdx="0" presStyleCnt="3">
        <dgm:presLayoutVars>
          <dgm:chMax val="0"/>
          <dgm:chPref val="0"/>
        </dgm:presLayoutVars>
      </dgm:prSet>
      <dgm:spPr/>
    </dgm:pt>
    <dgm:pt modelId="{0D5C0E48-2C7F-4A7C-903D-A79D7EB27270}" type="pres">
      <dgm:prSet presAssocID="{CF818119-EA21-45AA-995D-E0B3CE3C9B60}" presName="sibTrans" presStyleCnt="0"/>
      <dgm:spPr/>
    </dgm:pt>
    <dgm:pt modelId="{283DC30A-492F-4A58-8A14-1BF5033631CE}" type="pres">
      <dgm:prSet presAssocID="{FE143BA9-56E3-46BD-A26E-CD22449BB47F}" presName="compNode" presStyleCnt="0"/>
      <dgm:spPr/>
    </dgm:pt>
    <dgm:pt modelId="{2A1A5478-09FD-42B1-AD17-5BF5BED033BD}" type="pres">
      <dgm:prSet presAssocID="{FE143BA9-56E3-46BD-A26E-CD22449BB47F}" presName="bgRect" presStyleLbl="bgShp" presStyleIdx="1" presStyleCnt="3"/>
      <dgm:spPr/>
    </dgm:pt>
    <dgm:pt modelId="{0A855FFD-01F6-4CD2-BE38-2A988A9BA70E}" type="pres">
      <dgm:prSet presAssocID="{FE143BA9-56E3-46BD-A26E-CD22449BB47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724B0F32-3817-4459-A678-8B8EEEBA75C7}" type="pres">
      <dgm:prSet presAssocID="{FE143BA9-56E3-46BD-A26E-CD22449BB47F}" presName="spaceRect" presStyleCnt="0"/>
      <dgm:spPr/>
    </dgm:pt>
    <dgm:pt modelId="{11663069-7DF1-4EEE-9CEF-94945A6791C4}" type="pres">
      <dgm:prSet presAssocID="{FE143BA9-56E3-46BD-A26E-CD22449BB47F}" presName="parTx" presStyleLbl="revTx" presStyleIdx="1" presStyleCnt="3">
        <dgm:presLayoutVars>
          <dgm:chMax val="0"/>
          <dgm:chPref val="0"/>
        </dgm:presLayoutVars>
      </dgm:prSet>
      <dgm:spPr/>
    </dgm:pt>
    <dgm:pt modelId="{AA04ABD7-5972-4E5A-BAF6-F12C636689A6}" type="pres">
      <dgm:prSet presAssocID="{F242EF97-C4E5-4408-9502-66789D23AE67}" presName="sibTrans" presStyleCnt="0"/>
      <dgm:spPr/>
    </dgm:pt>
    <dgm:pt modelId="{9A75FE5F-9D86-4D74-80AB-9439635BD32C}" type="pres">
      <dgm:prSet presAssocID="{C972DE2B-E082-4309-B213-4806507EF25A}" presName="compNode" presStyleCnt="0"/>
      <dgm:spPr/>
    </dgm:pt>
    <dgm:pt modelId="{218BAE10-E247-4B00-9719-FF83B02A289D}" type="pres">
      <dgm:prSet presAssocID="{C972DE2B-E082-4309-B213-4806507EF25A}" presName="bgRect" presStyleLbl="bgShp" presStyleIdx="2" presStyleCnt="3"/>
      <dgm:spPr/>
    </dgm:pt>
    <dgm:pt modelId="{2900EAF1-4AA1-468F-ACA1-2ADF69566FBB}" type="pres">
      <dgm:prSet presAssocID="{C972DE2B-E082-4309-B213-4806507EF25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CDCB302A-3D26-419E-8A7B-075ED2282B11}" type="pres">
      <dgm:prSet presAssocID="{C972DE2B-E082-4309-B213-4806507EF25A}" presName="spaceRect" presStyleCnt="0"/>
      <dgm:spPr/>
    </dgm:pt>
    <dgm:pt modelId="{9F9E3C08-ACF8-4E8E-A568-FCB977610F36}" type="pres">
      <dgm:prSet presAssocID="{C972DE2B-E082-4309-B213-4806507EF25A}" presName="parTx" presStyleLbl="revTx" presStyleIdx="2" presStyleCnt="3">
        <dgm:presLayoutVars>
          <dgm:chMax val="0"/>
          <dgm:chPref val="0"/>
        </dgm:presLayoutVars>
      </dgm:prSet>
      <dgm:spPr/>
    </dgm:pt>
  </dgm:ptLst>
  <dgm:cxnLst>
    <dgm:cxn modelId="{2F570611-7217-4A2D-BDD9-B41FACFC408D}" type="presOf" srcId="{C972DE2B-E082-4309-B213-4806507EF25A}" destId="{9F9E3C08-ACF8-4E8E-A568-FCB977610F36}" srcOrd="0" destOrd="0" presId="urn:microsoft.com/office/officeart/2018/2/layout/IconVerticalSolidList"/>
    <dgm:cxn modelId="{599C4C28-0624-4130-9F9D-F12153407F17}" type="presOf" srcId="{58B24E7E-9B58-4574-875F-1BA53BF828F2}" destId="{DD0C38A1-BDFC-42EB-BAF2-E815FE740BDC}" srcOrd="0" destOrd="0" presId="urn:microsoft.com/office/officeart/2018/2/layout/IconVerticalSolidList"/>
    <dgm:cxn modelId="{DA850932-5A5B-4D5C-BF12-938302B10356}" type="presOf" srcId="{FE143BA9-56E3-46BD-A26E-CD22449BB47F}" destId="{11663069-7DF1-4EEE-9CEF-94945A6791C4}" srcOrd="0" destOrd="0" presId="urn:microsoft.com/office/officeart/2018/2/layout/IconVerticalSolidList"/>
    <dgm:cxn modelId="{8093A345-52BA-4BED-B60E-EC9F0EE90D2C}" srcId="{58B24E7E-9B58-4574-875F-1BA53BF828F2}" destId="{FE143BA9-56E3-46BD-A26E-CD22449BB47F}" srcOrd="1" destOrd="0" parTransId="{97ED600A-2A00-48E0-B655-DBE28F32B48A}" sibTransId="{F242EF97-C4E5-4408-9502-66789D23AE67}"/>
    <dgm:cxn modelId="{45612F52-B89B-433C-98F0-E9CB635DA3B0}" srcId="{58B24E7E-9B58-4574-875F-1BA53BF828F2}" destId="{905474A4-72A3-4D05-9361-A6A5D75ED43E}" srcOrd="0" destOrd="0" parTransId="{A35B76AC-3DC0-4C3D-A254-7CD3C91ED544}" sibTransId="{CF818119-EA21-45AA-995D-E0B3CE3C9B60}"/>
    <dgm:cxn modelId="{04DAB059-3472-4B94-A62C-8B0CEB2E7F8C}" type="presOf" srcId="{905474A4-72A3-4D05-9361-A6A5D75ED43E}" destId="{BD20DE87-1746-4A6A-AD9F-98F32ECC9A02}" srcOrd="0" destOrd="0" presId="urn:microsoft.com/office/officeart/2018/2/layout/IconVerticalSolidList"/>
    <dgm:cxn modelId="{92EBE188-EA18-47EA-9492-5D245AD717C3}" srcId="{58B24E7E-9B58-4574-875F-1BA53BF828F2}" destId="{C972DE2B-E082-4309-B213-4806507EF25A}" srcOrd="2" destOrd="0" parTransId="{0D1170DE-CA77-4C86-B842-8E6E1CDEEDCB}" sibTransId="{69E0C2EC-6573-4730-A944-0125FEDB414B}"/>
    <dgm:cxn modelId="{6D11A73A-55C0-418A-9A36-726503FF7E87}" type="presParOf" srcId="{DD0C38A1-BDFC-42EB-BAF2-E815FE740BDC}" destId="{AD602170-5EA9-4541-BE09-D088F452A7A3}" srcOrd="0" destOrd="0" presId="urn:microsoft.com/office/officeart/2018/2/layout/IconVerticalSolidList"/>
    <dgm:cxn modelId="{F0829FE4-51DB-4780-A155-D4B336BE9EA7}" type="presParOf" srcId="{AD602170-5EA9-4541-BE09-D088F452A7A3}" destId="{B4F21E86-965D-4BDD-AF66-479FBE50DC07}" srcOrd="0" destOrd="0" presId="urn:microsoft.com/office/officeart/2018/2/layout/IconVerticalSolidList"/>
    <dgm:cxn modelId="{0A5C2113-0706-4481-B984-F69766E1D01E}" type="presParOf" srcId="{AD602170-5EA9-4541-BE09-D088F452A7A3}" destId="{403B0DDF-ABC0-4200-84AF-5C51326D329D}" srcOrd="1" destOrd="0" presId="urn:microsoft.com/office/officeart/2018/2/layout/IconVerticalSolidList"/>
    <dgm:cxn modelId="{7308DF88-C869-4712-89E2-61D8880CE308}" type="presParOf" srcId="{AD602170-5EA9-4541-BE09-D088F452A7A3}" destId="{4C19B75B-D91E-4190-8EEC-314B9B7ECB1C}" srcOrd="2" destOrd="0" presId="urn:microsoft.com/office/officeart/2018/2/layout/IconVerticalSolidList"/>
    <dgm:cxn modelId="{08BFA0FA-0C88-4E73-8207-9526DAD5DC90}" type="presParOf" srcId="{AD602170-5EA9-4541-BE09-D088F452A7A3}" destId="{BD20DE87-1746-4A6A-AD9F-98F32ECC9A02}" srcOrd="3" destOrd="0" presId="urn:microsoft.com/office/officeart/2018/2/layout/IconVerticalSolidList"/>
    <dgm:cxn modelId="{658F3F85-164F-4BE9-BD75-70B5DA318460}" type="presParOf" srcId="{DD0C38A1-BDFC-42EB-BAF2-E815FE740BDC}" destId="{0D5C0E48-2C7F-4A7C-903D-A79D7EB27270}" srcOrd="1" destOrd="0" presId="urn:microsoft.com/office/officeart/2018/2/layout/IconVerticalSolidList"/>
    <dgm:cxn modelId="{C377FF11-1D52-4715-B57A-D4174D21225C}" type="presParOf" srcId="{DD0C38A1-BDFC-42EB-BAF2-E815FE740BDC}" destId="{283DC30A-492F-4A58-8A14-1BF5033631CE}" srcOrd="2" destOrd="0" presId="urn:microsoft.com/office/officeart/2018/2/layout/IconVerticalSolidList"/>
    <dgm:cxn modelId="{CA4A5D9E-DFC9-4366-A7E1-3391F65A207A}" type="presParOf" srcId="{283DC30A-492F-4A58-8A14-1BF5033631CE}" destId="{2A1A5478-09FD-42B1-AD17-5BF5BED033BD}" srcOrd="0" destOrd="0" presId="urn:microsoft.com/office/officeart/2018/2/layout/IconVerticalSolidList"/>
    <dgm:cxn modelId="{68A9E823-AB9B-4844-A067-610589E0EE3C}" type="presParOf" srcId="{283DC30A-492F-4A58-8A14-1BF5033631CE}" destId="{0A855FFD-01F6-4CD2-BE38-2A988A9BA70E}" srcOrd="1" destOrd="0" presId="urn:microsoft.com/office/officeart/2018/2/layout/IconVerticalSolidList"/>
    <dgm:cxn modelId="{6E6B0B67-0538-4744-9DAF-E03E5924D795}" type="presParOf" srcId="{283DC30A-492F-4A58-8A14-1BF5033631CE}" destId="{724B0F32-3817-4459-A678-8B8EEEBA75C7}" srcOrd="2" destOrd="0" presId="urn:microsoft.com/office/officeart/2018/2/layout/IconVerticalSolidList"/>
    <dgm:cxn modelId="{DC8F15EA-EB5E-4130-992D-B4E425D71ECB}" type="presParOf" srcId="{283DC30A-492F-4A58-8A14-1BF5033631CE}" destId="{11663069-7DF1-4EEE-9CEF-94945A6791C4}" srcOrd="3" destOrd="0" presId="urn:microsoft.com/office/officeart/2018/2/layout/IconVerticalSolidList"/>
    <dgm:cxn modelId="{1B9C67A1-1F55-4004-9532-C4C73D7A494F}" type="presParOf" srcId="{DD0C38A1-BDFC-42EB-BAF2-E815FE740BDC}" destId="{AA04ABD7-5972-4E5A-BAF6-F12C636689A6}" srcOrd="3" destOrd="0" presId="urn:microsoft.com/office/officeart/2018/2/layout/IconVerticalSolidList"/>
    <dgm:cxn modelId="{C842309D-8A90-4DB5-9E6C-C900FFD496C3}" type="presParOf" srcId="{DD0C38A1-BDFC-42EB-BAF2-E815FE740BDC}" destId="{9A75FE5F-9D86-4D74-80AB-9439635BD32C}" srcOrd="4" destOrd="0" presId="urn:microsoft.com/office/officeart/2018/2/layout/IconVerticalSolidList"/>
    <dgm:cxn modelId="{FE4921A1-D1CA-48D3-A9B2-F53E136324B6}" type="presParOf" srcId="{9A75FE5F-9D86-4D74-80AB-9439635BD32C}" destId="{218BAE10-E247-4B00-9719-FF83B02A289D}" srcOrd="0" destOrd="0" presId="urn:microsoft.com/office/officeart/2018/2/layout/IconVerticalSolidList"/>
    <dgm:cxn modelId="{6BF8517D-DBA8-4826-83E7-67159D125491}" type="presParOf" srcId="{9A75FE5F-9D86-4D74-80AB-9439635BD32C}" destId="{2900EAF1-4AA1-468F-ACA1-2ADF69566FBB}" srcOrd="1" destOrd="0" presId="urn:microsoft.com/office/officeart/2018/2/layout/IconVerticalSolidList"/>
    <dgm:cxn modelId="{D0560139-3DC1-4392-B823-44B6B24FDFC4}" type="presParOf" srcId="{9A75FE5F-9D86-4D74-80AB-9439635BD32C}" destId="{CDCB302A-3D26-419E-8A7B-075ED2282B11}" srcOrd="2" destOrd="0" presId="urn:microsoft.com/office/officeart/2018/2/layout/IconVerticalSolidList"/>
    <dgm:cxn modelId="{5337C913-B815-455D-B774-18B81872245B}" type="presParOf" srcId="{9A75FE5F-9D86-4D74-80AB-9439635BD32C}" destId="{9F9E3C08-ACF8-4E8E-A568-FCB977610F36}"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1A9C4C-6CE6-4D71-9E24-783269853DF3}"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55BF4A2D-F0FC-4B14-9816-A1A4D5954D1C}">
      <dgm:prSet/>
      <dgm:spPr/>
      <dgm:t>
        <a:bodyPr/>
        <a:lstStyle/>
        <a:p>
          <a:r>
            <a:rPr lang="en-US"/>
            <a:t>Data was sourced from the Aviation Edge API and Open-Weather API.</a:t>
          </a:r>
        </a:p>
      </dgm:t>
    </dgm:pt>
    <dgm:pt modelId="{13171166-D200-41C6-A6D5-DAFBC5F6EDBC}" type="parTrans" cxnId="{1E58D7BB-990C-4A85-AD1E-C04BC0C967A7}">
      <dgm:prSet/>
      <dgm:spPr/>
      <dgm:t>
        <a:bodyPr/>
        <a:lstStyle/>
        <a:p>
          <a:endParaRPr lang="en-US"/>
        </a:p>
      </dgm:t>
    </dgm:pt>
    <dgm:pt modelId="{81F1DBAD-8ED8-48AA-947E-D2AAF83E4D84}" type="sibTrans" cxnId="{1E58D7BB-990C-4A85-AD1E-C04BC0C967A7}">
      <dgm:prSet/>
      <dgm:spPr/>
      <dgm:t>
        <a:bodyPr/>
        <a:lstStyle/>
        <a:p>
          <a:endParaRPr lang="en-US"/>
        </a:p>
      </dgm:t>
    </dgm:pt>
    <dgm:pt modelId="{AFA446B4-D90F-421A-AC22-F697354439F2}">
      <dgm:prSet/>
      <dgm:spPr/>
      <dgm:t>
        <a:bodyPr/>
        <a:lstStyle/>
        <a:p>
          <a:r>
            <a:rPr lang="en-US" dirty="0"/>
            <a:t>Challenges included inconsistent coverage and noise introduction from additional data sources.</a:t>
          </a:r>
        </a:p>
      </dgm:t>
    </dgm:pt>
    <dgm:pt modelId="{70847B8E-3256-4A4B-BB08-DD71A07BCF0C}" type="parTrans" cxnId="{CCCB556B-AA6A-4425-A052-FE17B14E2A80}">
      <dgm:prSet/>
      <dgm:spPr/>
      <dgm:t>
        <a:bodyPr/>
        <a:lstStyle/>
        <a:p>
          <a:endParaRPr lang="en-US"/>
        </a:p>
      </dgm:t>
    </dgm:pt>
    <dgm:pt modelId="{B8756043-8FE3-47B3-A767-3F3206DC1C8D}" type="sibTrans" cxnId="{CCCB556B-AA6A-4425-A052-FE17B14E2A80}">
      <dgm:prSet/>
      <dgm:spPr/>
      <dgm:t>
        <a:bodyPr/>
        <a:lstStyle/>
        <a:p>
          <a:endParaRPr lang="en-US"/>
        </a:p>
      </dgm:t>
    </dgm:pt>
    <dgm:pt modelId="{3A348605-0F28-40D1-8962-C7394C79F129}">
      <dgm:prSet/>
      <dgm:spPr/>
      <dgm:t>
        <a:bodyPr/>
        <a:lstStyle/>
        <a:p>
          <a:r>
            <a:rPr lang="en-US"/>
            <a:t>Final dataset included 22 relevant features after cleaning and preprocessing.</a:t>
          </a:r>
        </a:p>
      </dgm:t>
    </dgm:pt>
    <dgm:pt modelId="{C08CF4B5-F3B7-46B9-B3ED-C8537EDD70CB}" type="parTrans" cxnId="{6B644AA4-D77C-43B0-8429-DB6CEFDE1F88}">
      <dgm:prSet/>
      <dgm:spPr/>
      <dgm:t>
        <a:bodyPr/>
        <a:lstStyle/>
        <a:p>
          <a:endParaRPr lang="en-US"/>
        </a:p>
      </dgm:t>
    </dgm:pt>
    <dgm:pt modelId="{0F3CE61E-A130-4ECB-85C9-4EFB9C131388}" type="sibTrans" cxnId="{6B644AA4-D77C-43B0-8429-DB6CEFDE1F88}">
      <dgm:prSet/>
      <dgm:spPr/>
      <dgm:t>
        <a:bodyPr/>
        <a:lstStyle/>
        <a:p>
          <a:endParaRPr lang="en-US"/>
        </a:p>
      </dgm:t>
    </dgm:pt>
    <dgm:pt modelId="{2AD9E478-373B-4B63-A9D2-4AF33AC611D6}" type="pres">
      <dgm:prSet presAssocID="{6D1A9C4C-6CE6-4D71-9E24-783269853DF3}" presName="outerComposite" presStyleCnt="0">
        <dgm:presLayoutVars>
          <dgm:chMax val="5"/>
          <dgm:dir/>
          <dgm:resizeHandles val="exact"/>
        </dgm:presLayoutVars>
      </dgm:prSet>
      <dgm:spPr/>
    </dgm:pt>
    <dgm:pt modelId="{81DA7FCC-7030-41D2-B59D-491A12594B34}" type="pres">
      <dgm:prSet presAssocID="{6D1A9C4C-6CE6-4D71-9E24-783269853DF3}" presName="dummyMaxCanvas" presStyleCnt="0">
        <dgm:presLayoutVars/>
      </dgm:prSet>
      <dgm:spPr/>
    </dgm:pt>
    <dgm:pt modelId="{BE0EE25D-9A15-45BE-9074-F40BF6CB42AB}" type="pres">
      <dgm:prSet presAssocID="{6D1A9C4C-6CE6-4D71-9E24-783269853DF3}" presName="ThreeNodes_1" presStyleLbl="node1" presStyleIdx="0" presStyleCnt="3">
        <dgm:presLayoutVars>
          <dgm:bulletEnabled val="1"/>
        </dgm:presLayoutVars>
      </dgm:prSet>
      <dgm:spPr/>
    </dgm:pt>
    <dgm:pt modelId="{20385426-DEF6-456B-A2FC-5A551500478E}" type="pres">
      <dgm:prSet presAssocID="{6D1A9C4C-6CE6-4D71-9E24-783269853DF3}" presName="ThreeNodes_2" presStyleLbl="node1" presStyleIdx="1" presStyleCnt="3">
        <dgm:presLayoutVars>
          <dgm:bulletEnabled val="1"/>
        </dgm:presLayoutVars>
      </dgm:prSet>
      <dgm:spPr/>
    </dgm:pt>
    <dgm:pt modelId="{957E2615-AF60-4324-B252-AA14A90A1B14}" type="pres">
      <dgm:prSet presAssocID="{6D1A9C4C-6CE6-4D71-9E24-783269853DF3}" presName="ThreeNodes_3" presStyleLbl="node1" presStyleIdx="2" presStyleCnt="3">
        <dgm:presLayoutVars>
          <dgm:bulletEnabled val="1"/>
        </dgm:presLayoutVars>
      </dgm:prSet>
      <dgm:spPr/>
    </dgm:pt>
    <dgm:pt modelId="{065DF8A0-5638-4267-A1B7-2266610C2DDC}" type="pres">
      <dgm:prSet presAssocID="{6D1A9C4C-6CE6-4D71-9E24-783269853DF3}" presName="ThreeConn_1-2" presStyleLbl="fgAccFollowNode1" presStyleIdx="0" presStyleCnt="2">
        <dgm:presLayoutVars>
          <dgm:bulletEnabled val="1"/>
        </dgm:presLayoutVars>
      </dgm:prSet>
      <dgm:spPr/>
    </dgm:pt>
    <dgm:pt modelId="{94990598-D948-4752-8147-361416A3272F}" type="pres">
      <dgm:prSet presAssocID="{6D1A9C4C-6CE6-4D71-9E24-783269853DF3}" presName="ThreeConn_2-3" presStyleLbl="fgAccFollowNode1" presStyleIdx="1" presStyleCnt="2">
        <dgm:presLayoutVars>
          <dgm:bulletEnabled val="1"/>
        </dgm:presLayoutVars>
      </dgm:prSet>
      <dgm:spPr/>
    </dgm:pt>
    <dgm:pt modelId="{1C9DD966-3B30-4C1C-A7B1-F32F239B2E30}" type="pres">
      <dgm:prSet presAssocID="{6D1A9C4C-6CE6-4D71-9E24-783269853DF3}" presName="ThreeNodes_1_text" presStyleLbl="node1" presStyleIdx="2" presStyleCnt="3">
        <dgm:presLayoutVars>
          <dgm:bulletEnabled val="1"/>
        </dgm:presLayoutVars>
      </dgm:prSet>
      <dgm:spPr/>
    </dgm:pt>
    <dgm:pt modelId="{011F8CA9-4F9C-4800-A502-5B6427E7D99E}" type="pres">
      <dgm:prSet presAssocID="{6D1A9C4C-6CE6-4D71-9E24-783269853DF3}" presName="ThreeNodes_2_text" presStyleLbl="node1" presStyleIdx="2" presStyleCnt="3">
        <dgm:presLayoutVars>
          <dgm:bulletEnabled val="1"/>
        </dgm:presLayoutVars>
      </dgm:prSet>
      <dgm:spPr/>
    </dgm:pt>
    <dgm:pt modelId="{101FBFC5-4FD5-488C-BEC9-DFED61A60B70}" type="pres">
      <dgm:prSet presAssocID="{6D1A9C4C-6CE6-4D71-9E24-783269853DF3}" presName="ThreeNodes_3_text" presStyleLbl="node1" presStyleIdx="2" presStyleCnt="3">
        <dgm:presLayoutVars>
          <dgm:bulletEnabled val="1"/>
        </dgm:presLayoutVars>
      </dgm:prSet>
      <dgm:spPr/>
    </dgm:pt>
  </dgm:ptLst>
  <dgm:cxnLst>
    <dgm:cxn modelId="{5EFE1209-30FD-4200-B074-109667F11C74}" type="presOf" srcId="{81F1DBAD-8ED8-48AA-947E-D2AAF83E4D84}" destId="{065DF8A0-5638-4267-A1B7-2266610C2DDC}" srcOrd="0" destOrd="0" presId="urn:microsoft.com/office/officeart/2005/8/layout/vProcess5"/>
    <dgm:cxn modelId="{9A2C2D2A-DC1F-4B3A-A2FF-9FE83E7A1AFE}" type="presOf" srcId="{3A348605-0F28-40D1-8962-C7394C79F129}" destId="{957E2615-AF60-4324-B252-AA14A90A1B14}" srcOrd="0" destOrd="0" presId="urn:microsoft.com/office/officeart/2005/8/layout/vProcess5"/>
    <dgm:cxn modelId="{B6924937-331E-4671-996D-FC3C8DF869B3}" type="presOf" srcId="{AFA446B4-D90F-421A-AC22-F697354439F2}" destId="{011F8CA9-4F9C-4800-A502-5B6427E7D99E}" srcOrd="1" destOrd="0" presId="urn:microsoft.com/office/officeart/2005/8/layout/vProcess5"/>
    <dgm:cxn modelId="{CCCB556B-AA6A-4425-A052-FE17B14E2A80}" srcId="{6D1A9C4C-6CE6-4D71-9E24-783269853DF3}" destId="{AFA446B4-D90F-421A-AC22-F697354439F2}" srcOrd="1" destOrd="0" parTransId="{70847B8E-3256-4A4B-BB08-DD71A07BCF0C}" sibTransId="{B8756043-8FE3-47B3-A767-3F3206DC1C8D}"/>
    <dgm:cxn modelId="{0059964B-8CCE-4E61-A552-7AC16102DBCF}" type="presOf" srcId="{55BF4A2D-F0FC-4B14-9816-A1A4D5954D1C}" destId="{1C9DD966-3B30-4C1C-A7B1-F32F239B2E30}" srcOrd="1" destOrd="0" presId="urn:microsoft.com/office/officeart/2005/8/layout/vProcess5"/>
    <dgm:cxn modelId="{A846F470-D7A9-4369-9CCC-67D6B4E2246A}" type="presOf" srcId="{B8756043-8FE3-47B3-A767-3F3206DC1C8D}" destId="{94990598-D948-4752-8147-361416A3272F}" srcOrd="0" destOrd="0" presId="urn:microsoft.com/office/officeart/2005/8/layout/vProcess5"/>
    <dgm:cxn modelId="{DFC52855-C4BE-475A-AB46-AD0C10013D73}" type="presOf" srcId="{3A348605-0F28-40D1-8962-C7394C79F129}" destId="{101FBFC5-4FD5-488C-BEC9-DFED61A60B70}" srcOrd="1" destOrd="0" presId="urn:microsoft.com/office/officeart/2005/8/layout/vProcess5"/>
    <dgm:cxn modelId="{BB283180-028F-403E-8823-350BF92BFE6B}" type="presOf" srcId="{6D1A9C4C-6CE6-4D71-9E24-783269853DF3}" destId="{2AD9E478-373B-4B63-A9D2-4AF33AC611D6}" srcOrd="0" destOrd="0" presId="urn:microsoft.com/office/officeart/2005/8/layout/vProcess5"/>
    <dgm:cxn modelId="{01999187-418D-430B-974E-44A022536927}" type="presOf" srcId="{AFA446B4-D90F-421A-AC22-F697354439F2}" destId="{20385426-DEF6-456B-A2FC-5A551500478E}" srcOrd="0" destOrd="0" presId="urn:microsoft.com/office/officeart/2005/8/layout/vProcess5"/>
    <dgm:cxn modelId="{6B644AA4-D77C-43B0-8429-DB6CEFDE1F88}" srcId="{6D1A9C4C-6CE6-4D71-9E24-783269853DF3}" destId="{3A348605-0F28-40D1-8962-C7394C79F129}" srcOrd="2" destOrd="0" parTransId="{C08CF4B5-F3B7-46B9-B3ED-C8537EDD70CB}" sibTransId="{0F3CE61E-A130-4ECB-85C9-4EFB9C131388}"/>
    <dgm:cxn modelId="{02C0C0B9-4A2D-449E-9D2A-675B5B4023C0}" type="presOf" srcId="{55BF4A2D-F0FC-4B14-9816-A1A4D5954D1C}" destId="{BE0EE25D-9A15-45BE-9074-F40BF6CB42AB}" srcOrd="0" destOrd="0" presId="urn:microsoft.com/office/officeart/2005/8/layout/vProcess5"/>
    <dgm:cxn modelId="{1E58D7BB-990C-4A85-AD1E-C04BC0C967A7}" srcId="{6D1A9C4C-6CE6-4D71-9E24-783269853DF3}" destId="{55BF4A2D-F0FC-4B14-9816-A1A4D5954D1C}" srcOrd="0" destOrd="0" parTransId="{13171166-D200-41C6-A6D5-DAFBC5F6EDBC}" sibTransId="{81F1DBAD-8ED8-48AA-947E-D2AAF83E4D84}"/>
    <dgm:cxn modelId="{4D1497A8-8556-4682-B664-B0A14C9D4995}" type="presParOf" srcId="{2AD9E478-373B-4B63-A9D2-4AF33AC611D6}" destId="{81DA7FCC-7030-41D2-B59D-491A12594B34}" srcOrd="0" destOrd="0" presId="urn:microsoft.com/office/officeart/2005/8/layout/vProcess5"/>
    <dgm:cxn modelId="{9F626245-320C-4D4F-BCA2-2E122FF8C894}" type="presParOf" srcId="{2AD9E478-373B-4B63-A9D2-4AF33AC611D6}" destId="{BE0EE25D-9A15-45BE-9074-F40BF6CB42AB}" srcOrd="1" destOrd="0" presId="urn:microsoft.com/office/officeart/2005/8/layout/vProcess5"/>
    <dgm:cxn modelId="{E55C8258-627B-4707-8F5A-AE6B63B1E200}" type="presParOf" srcId="{2AD9E478-373B-4B63-A9D2-4AF33AC611D6}" destId="{20385426-DEF6-456B-A2FC-5A551500478E}" srcOrd="2" destOrd="0" presId="urn:microsoft.com/office/officeart/2005/8/layout/vProcess5"/>
    <dgm:cxn modelId="{84DD4748-0984-47CD-B481-D19866C1B3AA}" type="presParOf" srcId="{2AD9E478-373B-4B63-A9D2-4AF33AC611D6}" destId="{957E2615-AF60-4324-B252-AA14A90A1B14}" srcOrd="3" destOrd="0" presId="urn:microsoft.com/office/officeart/2005/8/layout/vProcess5"/>
    <dgm:cxn modelId="{545D9C44-F986-45E1-871C-44F0A5DF158C}" type="presParOf" srcId="{2AD9E478-373B-4B63-A9D2-4AF33AC611D6}" destId="{065DF8A0-5638-4267-A1B7-2266610C2DDC}" srcOrd="4" destOrd="0" presId="urn:microsoft.com/office/officeart/2005/8/layout/vProcess5"/>
    <dgm:cxn modelId="{15AD966C-CED6-41B4-B2EB-E8EC2E1B7152}" type="presParOf" srcId="{2AD9E478-373B-4B63-A9D2-4AF33AC611D6}" destId="{94990598-D948-4752-8147-361416A3272F}" srcOrd="5" destOrd="0" presId="urn:microsoft.com/office/officeart/2005/8/layout/vProcess5"/>
    <dgm:cxn modelId="{9A762589-4F2B-4AF6-99F0-457A305DB1A6}" type="presParOf" srcId="{2AD9E478-373B-4B63-A9D2-4AF33AC611D6}" destId="{1C9DD966-3B30-4C1C-A7B1-F32F239B2E30}" srcOrd="6" destOrd="0" presId="urn:microsoft.com/office/officeart/2005/8/layout/vProcess5"/>
    <dgm:cxn modelId="{9DECF9B2-D8BF-4F14-B853-B5C39E5A9E8D}" type="presParOf" srcId="{2AD9E478-373B-4B63-A9D2-4AF33AC611D6}" destId="{011F8CA9-4F9C-4800-A502-5B6427E7D99E}" srcOrd="7" destOrd="0" presId="urn:microsoft.com/office/officeart/2005/8/layout/vProcess5"/>
    <dgm:cxn modelId="{C73394CB-408A-43D0-AD37-3227A788FA26}" type="presParOf" srcId="{2AD9E478-373B-4B63-A9D2-4AF33AC611D6}" destId="{101FBFC5-4FD5-488C-BEC9-DFED61A60B70}" srcOrd="8"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487900-80D8-4ADA-98DF-9DC3C2F8C65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02145B0-C6C4-490C-9D91-245C70F08A48}">
      <dgm:prSet/>
      <dgm:spPr/>
      <dgm:t>
        <a:bodyPr/>
        <a:lstStyle/>
        <a:p>
          <a:r>
            <a:rPr lang="en-US" dirty="0"/>
            <a:t>An ensemble model combining </a:t>
          </a:r>
          <a:r>
            <a:rPr lang="en-US" dirty="0" err="1"/>
            <a:t>XGBoost</a:t>
          </a:r>
          <a:r>
            <a:rPr lang="en-US" dirty="0"/>
            <a:t> and Random Forest was selected for its superior performance.</a:t>
          </a:r>
        </a:p>
      </dgm:t>
    </dgm:pt>
    <dgm:pt modelId="{A63E64E2-25C3-473C-B593-7CFC1ED7C0A7}" type="parTrans" cxnId="{ECEF136E-9E94-4662-983E-79420DF90573}">
      <dgm:prSet/>
      <dgm:spPr/>
      <dgm:t>
        <a:bodyPr/>
        <a:lstStyle/>
        <a:p>
          <a:endParaRPr lang="en-US"/>
        </a:p>
      </dgm:t>
    </dgm:pt>
    <dgm:pt modelId="{2EAD4E00-F72A-4143-9941-640F1DA01216}" type="sibTrans" cxnId="{ECEF136E-9E94-4662-983E-79420DF90573}">
      <dgm:prSet/>
      <dgm:spPr/>
      <dgm:t>
        <a:bodyPr/>
        <a:lstStyle/>
        <a:p>
          <a:endParaRPr lang="en-US"/>
        </a:p>
      </dgm:t>
    </dgm:pt>
    <dgm:pt modelId="{9E917748-8258-41FC-96A7-85433EFECA8D}">
      <dgm:prSet/>
      <dgm:spPr/>
      <dgm:t>
        <a:bodyPr/>
        <a:lstStyle/>
        <a:p>
          <a:r>
            <a:rPr lang="en-US"/>
            <a:t>Preprocessing techniques included Cyclical Encoding, Label Encoding, One-Hot Encoding, and Standard Scaling.</a:t>
          </a:r>
        </a:p>
      </dgm:t>
    </dgm:pt>
    <dgm:pt modelId="{4927D820-1172-45D5-A55A-BB715163904A}" type="parTrans" cxnId="{08F1D3D0-35FD-47EE-A28C-09C93EA6CBBA}">
      <dgm:prSet/>
      <dgm:spPr/>
      <dgm:t>
        <a:bodyPr/>
        <a:lstStyle/>
        <a:p>
          <a:endParaRPr lang="en-US"/>
        </a:p>
      </dgm:t>
    </dgm:pt>
    <dgm:pt modelId="{5AFB97EF-C6AE-4463-8DC1-38262C6A0E0C}" type="sibTrans" cxnId="{08F1D3D0-35FD-47EE-A28C-09C93EA6CBBA}">
      <dgm:prSet/>
      <dgm:spPr/>
      <dgm:t>
        <a:bodyPr/>
        <a:lstStyle/>
        <a:p>
          <a:endParaRPr lang="en-US"/>
        </a:p>
      </dgm:t>
    </dgm:pt>
    <dgm:pt modelId="{70E02804-D8C1-4EC3-A66A-FD2D0CABE323}">
      <dgm:prSet/>
      <dgm:spPr/>
      <dgm:t>
        <a:bodyPr/>
        <a:lstStyle/>
        <a:p>
          <a:r>
            <a:rPr lang="en-US"/>
            <a:t>Model training was done using GridSearchCV for hyperparameter tuning.</a:t>
          </a:r>
        </a:p>
      </dgm:t>
    </dgm:pt>
    <dgm:pt modelId="{F2E76B9F-4A15-44C1-B99A-69A08D345AB4}" type="parTrans" cxnId="{68A767BF-9E8E-4CA8-B324-7E8FDD9FAB64}">
      <dgm:prSet/>
      <dgm:spPr/>
      <dgm:t>
        <a:bodyPr/>
        <a:lstStyle/>
        <a:p>
          <a:endParaRPr lang="en-US"/>
        </a:p>
      </dgm:t>
    </dgm:pt>
    <dgm:pt modelId="{F20ADF3E-3C48-4B36-A2D4-62031AEE797D}" type="sibTrans" cxnId="{68A767BF-9E8E-4CA8-B324-7E8FDD9FAB64}">
      <dgm:prSet/>
      <dgm:spPr/>
      <dgm:t>
        <a:bodyPr/>
        <a:lstStyle/>
        <a:p>
          <a:endParaRPr lang="en-US"/>
        </a:p>
      </dgm:t>
    </dgm:pt>
    <dgm:pt modelId="{961EB7EC-97C2-403A-A36C-228A273F47A7}" type="pres">
      <dgm:prSet presAssocID="{96487900-80D8-4ADA-98DF-9DC3C2F8C656}" presName="linear" presStyleCnt="0">
        <dgm:presLayoutVars>
          <dgm:animLvl val="lvl"/>
          <dgm:resizeHandles val="exact"/>
        </dgm:presLayoutVars>
      </dgm:prSet>
      <dgm:spPr/>
    </dgm:pt>
    <dgm:pt modelId="{D9D84011-3C3C-415B-92A8-922E7CFC9001}" type="pres">
      <dgm:prSet presAssocID="{502145B0-C6C4-490C-9D91-245C70F08A48}" presName="parentText" presStyleLbl="node1" presStyleIdx="0" presStyleCnt="3">
        <dgm:presLayoutVars>
          <dgm:chMax val="0"/>
          <dgm:bulletEnabled val="1"/>
        </dgm:presLayoutVars>
      </dgm:prSet>
      <dgm:spPr/>
    </dgm:pt>
    <dgm:pt modelId="{9FDC33E1-615C-4317-A87E-2B59D49622A9}" type="pres">
      <dgm:prSet presAssocID="{2EAD4E00-F72A-4143-9941-640F1DA01216}" presName="spacer" presStyleCnt="0"/>
      <dgm:spPr/>
    </dgm:pt>
    <dgm:pt modelId="{DC375E95-F102-4189-B0EA-5DB2CD566AC9}" type="pres">
      <dgm:prSet presAssocID="{9E917748-8258-41FC-96A7-85433EFECA8D}" presName="parentText" presStyleLbl="node1" presStyleIdx="1" presStyleCnt="3">
        <dgm:presLayoutVars>
          <dgm:chMax val="0"/>
          <dgm:bulletEnabled val="1"/>
        </dgm:presLayoutVars>
      </dgm:prSet>
      <dgm:spPr/>
    </dgm:pt>
    <dgm:pt modelId="{6D530ECC-6980-46AC-AC88-E1461A67C154}" type="pres">
      <dgm:prSet presAssocID="{5AFB97EF-C6AE-4463-8DC1-38262C6A0E0C}" presName="spacer" presStyleCnt="0"/>
      <dgm:spPr/>
    </dgm:pt>
    <dgm:pt modelId="{E7EFD6AC-ABFC-46CA-9A73-856A7B14A4C2}" type="pres">
      <dgm:prSet presAssocID="{70E02804-D8C1-4EC3-A66A-FD2D0CABE323}" presName="parentText" presStyleLbl="node1" presStyleIdx="2" presStyleCnt="3">
        <dgm:presLayoutVars>
          <dgm:chMax val="0"/>
          <dgm:bulletEnabled val="1"/>
        </dgm:presLayoutVars>
      </dgm:prSet>
      <dgm:spPr/>
    </dgm:pt>
  </dgm:ptLst>
  <dgm:cxnLst>
    <dgm:cxn modelId="{54BF8D19-4EC2-4B61-9B25-BFCEBD77DEA4}" type="presOf" srcId="{9E917748-8258-41FC-96A7-85433EFECA8D}" destId="{DC375E95-F102-4189-B0EA-5DB2CD566AC9}" srcOrd="0" destOrd="0" presId="urn:microsoft.com/office/officeart/2005/8/layout/vList2"/>
    <dgm:cxn modelId="{33243349-48CA-4E9F-8866-CB459C4649D4}" type="presOf" srcId="{70E02804-D8C1-4EC3-A66A-FD2D0CABE323}" destId="{E7EFD6AC-ABFC-46CA-9A73-856A7B14A4C2}" srcOrd="0" destOrd="0" presId="urn:microsoft.com/office/officeart/2005/8/layout/vList2"/>
    <dgm:cxn modelId="{ECEF136E-9E94-4662-983E-79420DF90573}" srcId="{96487900-80D8-4ADA-98DF-9DC3C2F8C656}" destId="{502145B0-C6C4-490C-9D91-245C70F08A48}" srcOrd="0" destOrd="0" parTransId="{A63E64E2-25C3-473C-B593-7CFC1ED7C0A7}" sibTransId="{2EAD4E00-F72A-4143-9941-640F1DA01216}"/>
    <dgm:cxn modelId="{586FC757-785E-4931-BF17-C52ED0633471}" type="presOf" srcId="{96487900-80D8-4ADA-98DF-9DC3C2F8C656}" destId="{961EB7EC-97C2-403A-A36C-228A273F47A7}" srcOrd="0" destOrd="0" presId="urn:microsoft.com/office/officeart/2005/8/layout/vList2"/>
    <dgm:cxn modelId="{B933019A-AC3E-4223-A8EE-11581DE4D8AF}" type="presOf" srcId="{502145B0-C6C4-490C-9D91-245C70F08A48}" destId="{D9D84011-3C3C-415B-92A8-922E7CFC9001}" srcOrd="0" destOrd="0" presId="urn:microsoft.com/office/officeart/2005/8/layout/vList2"/>
    <dgm:cxn modelId="{68A767BF-9E8E-4CA8-B324-7E8FDD9FAB64}" srcId="{96487900-80D8-4ADA-98DF-9DC3C2F8C656}" destId="{70E02804-D8C1-4EC3-A66A-FD2D0CABE323}" srcOrd="2" destOrd="0" parTransId="{F2E76B9F-4A15-44C1-B99A-69A08D345AB4}" sibTransId="{F20ADF3E-3C48-4B36-A2D4-62031AEE797D}"/>
    <dgm:cxn modelId="{08F1D3D0-35FD-47EE-A28C-09C93EA6CBBA}" srcId="{96487900-80D8-4ADA-98DF-9DC3C2F8C656}" destId="{9E917748-8258-41FC-96A7-85433EFECA8D}" srcOrd="1" destOrd="0" parTransId="{4927D820-1172-45D5-A55A-BB715163904A}" sibTransId="{5AFB97EF-C6AE-4463-8DC1-38262C6A0E0C}"/>
    <dgm:cxn modelId="{4F8EE89A-CB81-479A-A53C-6F245FAB3D5A}" type="presParOf" srcId="{961EB7EC-97C2-403A-A36C-228A273F47A7}" destId="{D9D84011-3C3C-415B-92A8-922E7CFC9001}" srcOrd="0" destOrd="0" presId="urn:microsoft.com/office/officeart/2005/8/layout/vList2"/>
    <dgm:cxn modelId="{1873B571-DBB5-483B-8E8C-4BF48891CB11}" type="presParOf" srcId="{961EB7EC-97C2-403A-A36C-228A273F47A7}" destId="{9FDC33E1-615C-4317-A87E-2B59D49622A9}" srcOrd="1" destOrd="0" presId="urn:microsoft.com/office/officeart/2005/8/layout/vList2"/>
    <dgm:cxn modelId="{A10EA8F3-BECB-4F9C-B69C-55B9EC4CF8AC}" type="presParOf" srcId="{961EB7EC-97C2-403A-A36C-228A273F47A7}" destId="{DC375E95-F102-4189-B0EA-5DB2CD566AC9}" srcOrd="2" destOrd="0" presId="urn:microsoft.com/office/officeart/2005/8/layout/vList2"/>
    <dgm:cxn modelId="{4EF7A904-DB25-470E-B309-6F3754BF9327}" type="presParOf" srcId="{961EB7EC-97C2-403A-A36C-228A273F47A7}" destId="{6D530ECC-6980-46AC-AC88-E1461A67C154}" srcOrd="3" destOrd="0" presId="urn:microsoft.com/office/officeart/2005/8/layout/vList2"/>
    <dgm:cxn modelId="{566C82FE-317D-4C2E-AB99-1B17DC0FF5C5}" type="presParOf" srcId="{961EB7EC-97C2-403A-A36C-228A273F47A7}" destId="{E7EFD6AC-ABFC-46CA-9A73-856A7B14A4C2}"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C224DA-C3A1-4091-B48D-0DB50091EE2E}"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6EF07BC1-1DD9-4A1E-BBF9-8D9C4EA6F8B9}">
      <dgm:prSet/>
      <dgm:spPr/>
      <dgm:t>
        <a:bodyPr/>
        <a:lstStyle/>
        <a:p>
          <a:r>
            <a:rPr lang="en-US" dirty="0"/>
            <a:t>The final model performance metrics will include MAE, MSE, and RMSE.</a:t>
          </a:r>
        </a:p>
      </dgm:t>
    </dgm:pt>
    <dgm:pt modelId="{F64EC6A6-00AC-4388-B09F-D2CAE5721AE4}" type="parTrans" cxnId="{E669B731-A8E4-42B5-B6B1-126343EC66FB}">
      <dgm:prSet/>
      <dgm:spPr/>
      <dgm:t>
        <a:bodyPr/>
        <a:lstStyle/>
        <a:p>
          <a:endParaRPr lang="en-US"/>
        </a:p>
      </dgm:t>
    </dgm:pt>
    <dgm:pt modelId="{AC13EC90-F5B5-4CE5-A12E-532B0335B33F}" type="sibTrans" cxnId="{E669B731-A8E4-42B5-B6B1-126343EC66FB}">
      <dgm:prSet/>
      <dgm:spPr/>
      <dgm:t>
        <a:bodyPr/>
        <a:lstStyle/>
        <a:p>
          <a:endParaRPr lang="en-US"/>
        </a:p>
      </dgm:t>
    </dgm:pt>
    <dgm:pt modelId="{3D40A837-E7CF-4909-B310-6FD197DEAD40}" type="pres">
      <dgm:prSet presAssocID="{52C224DA-C3A1-4091-B48D-0DB50091EE2E}" presName="diagram" presStyleCnt="0">
        <dgm:presLayoutVars>
          <dgm:dir/>
          <dgm:resizeHandles val="exact"/>
        </dgm:presLayoutVars>
      </dgm:prSet>
      <dgm:spPr/>
    </dgm:pt>
    <dgm:pt modelId="{62C0EDD8-CEC0-41CB-848E-FE8313A9269A}" type="pres">
      <dgm:prSet presAssocID="{6EF07BC1-1DD9-4A1E-BBF9-8D9C4EA6F8B9}" presName="node" presStyleLbl="node1" presStyleIdx="0" presStyleCnt="1" custScaleX="43241" custScaleY="50589" custLinFactNeighborX="-28379" custLinFactNeighborY="-3995">
        <dgm:presLayoutVars>
          <dgm:bulletEnabled val="1"/>
        </dgm:presLayoutVars>
      </dgm:prSet>
      <dgm:spPr/>
    </dgm:pt>
  </dgm:ptLst>
  <dgm:cxnLst>
    <dgm:cxn modelId="{E669B731-A8E4-42B5-B6B1-126343EC66FB}" srcId="{52C224DA-C3A1-4091-B48D-0DB50091EE2E}" destId="{6EF07BC1-1DD9-4A1E-BBF9-8D9C4EA6F8B9}" srcOrd="0" destOrd="0" parTransId="{F64EC6A6-00AC-4388-B09F-D2CAE5721AE4}" sibTransId="{AC13EC90-F5B5-4CE5-A12E-532B0335B33F}"/>
    <dgm:cxn modelId="{BBAC1BBF-5D42-42D2-9411-A4B6F7DAAB6C}" type="presOf" srcId="{52C224DA-C3A1-4091-B48D-0DB50091EE2E}" destId="{3D40A837-E7CF-4909-B310-6FD197DEAD40}" srcOrd="0" destOrd="0" presId="urn:microsoft.com/office/officeart/2005/8/layout/default"/>
    <dgm:cxn modelId="{E49466F8-587A-4A2F-ACD7-BE53738B712D}" type="presOf" srcId="{6EF07BC1-1DD9-4A1E-BBF9-8D9C4EA6F8B9}" destId="{62C0EDD8-CEC0-41CB-848E-FE8313A9269A}" srcOrd="0" destOrd="0" presId="urn:microsoft.com/office/officeart/2005/8/layout/default"/>
    <dgm:cxn modelId="{E6325691-E205-4B85-8F5D-2EC8468454DB}" type="presParOf" srcId="{3D40A837-E7CF-4909-B310-6FD197DEAD40}" destId="{62C0EDD8-CEC0-41CB-848E-FE8313A9269A}" srcOrd="0"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C5A81D-4736-4B14-8EA6-ACE22BC4FFA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07EE54-E250-4D33-AC56-2CBE370816BB}">
      <dgm:prSet/>
      <dgm:spPr/>
      <dgm:t>
        <a:bodyPr/>
        <a:lstStyle/>
        <a:p>
          <a:pPr>
            <a:lnSpc>
              <a:spcPct val="100000"/>
            </a:lnSpc>
          </a:pPr>
          <a:r>
            <a:rPr lang="en-US" dirty="0"/>
            <a:t>A dedicated pipeline was developed to handle real-time data processing and prediction.</a:t>
          </a:r>
        </a:p>
      </dgm:t>
    </dgm:pt>
    <dgm:pt modelId="{A5A41692-BB09-4B4A-8C3E-CC888AF64304}" type="parTrans" cxnId="{B9FB235C-7EA6-44BC-BB8D-EAE4D1098740}">
      <dgm:prSet/>
      <dgm:spPr/>
      <dgm:t>
        <a:bodyPr/>
        <a:lstStyle/>
        <a:p>
          <a:endParaRPr lang="en-US"/>
        </a:p>
      </dgm:t>
    </dgm:pt>
    <dgm:pt modelId="{C3A3187E-54F2-4A28-AC60-DA50CA74E22B}" type="sibTrans" cxnId="{B9FB235C-7EA6-44BC-BB8D-EAE4D1098740}">
      <dgm:prSet/>
      <dgm:spPr/>
      <dgm:t>
        <a:bodyPr/>
        <a:lstStyle/>
        <a:p>
          <a:pPr>
            <a:lnSpc>
              <a:spcPct val="100000"/>
            </a:lnSpc>
          </a:pPr>
          <a:endParaRPr lang="en-US"/>
        </a:p>
      </dgm:t>
    </dgm:pt>
    <dgm:pt modelId="{E0613272-626A-49C0-9A91-8E39EF597AC7}">
      <dgm:prSet/>
      <dgm:spPr/>
      <dgm:t>
        <a:bodyPr/>
        <a:lstStyle/>
        <a:p>
          <a:pPr>
            <a:lnSpc>
              <a:spcPct val="100000"/>
            </a:lnSpc>
          </a:pPr>
          <a:r>
            <a:rPr lang="en-US"/>
            <a:t>The pipeline integrates live data from the Aviation Edge and Open-Weather APIs.</a:t>
          </a:r>
          <a:endParaRPr lang="en-US" dirty="0"/>
        </a:p>
      </dgm:t>
    </dgm:pt>
    <dgm:pt modelId="{C2F4279D-98B5-480B-8E2A-7E969760D9A9}" type="parTrans" cxnId="{5851FF2F-BC9C-4D08-8414-DC4E9D3B63F4}">
      <dgm:prSet/>
      <dgm:spPr/>
      <dgm:t>
        <a:bodyPr/>
        <a:lstStyle/>
        <a:p>
          <a:endParaRPr lang="en-US"/>
        </a:p>
      </dgm:t>
    </dgm:pt>
    <dgm:pt modelId="{3EE2A7FD-8607-41C0-93A5-B462E5976246}" type="sibTrans" cxnId="{5851FF2F-BC9C-4D08-8414-DC4E9D3B63F4}">
      <dgm:prSet/>
      <dgm:spPr/>
      <dgm:t>
        <a:bodyPr/>
        <a:lstStyle/>
        <a:p>
          <a:endParaRPr lang="en-US"/>
        </a:p>
      </dgm:t>
    </dgm:pt>
    <dgm:pt modelId="{F3230DE4-E184-4574-8DDA-C3D9779F5249}" type="pres">
      <dgm:prSet presAssocID="{26C5A81D-4736-4B14-8EA6-ACE22BC4FFAD}" presName="root" presStyleCnt="0">
        <dgm:presLayoutVars>
          <dgm:dir/>
          <dgm:resizeHandles val="exact"/>
        </dgm:presLayoutVars>
      </dgm:prSet>
      <dgm:spPr/>
    </dgm:pt>
    <dgm:pt modelId="{7D60A24D-B25B-425D-A1FC-0273EECDE85D}" type="pres">
      <dgm:prSet presAssocID="{26C5A81D-4736-4B14-8EA6-ACE22BC4FFAD}" presName="container" presStyleCnt="0">
        <dgm:presLayoutVars>
          <dgm:dir/>
          <dgm:resizeHandles val="exact"/>
        </dgm:presLayoutVars>
      </dgm:prSet>
      <dgm:spPr/>
    </dgm:pt>
    <dgm:pt modelId="{B7EB6AE3-A65F-434D-B5AC-F3301D589887}" type="pres">
      <dgm:prSet presAssocID="{1C07EE54-E250-4D33-AC56-2CBE370816BB}" presName="compNode" presStyleCnt="0"/>
      <dgm:spPr/>
    </dgm:pt>
    <dgm:pt modelId="{4BC1731E-2024-4486-BA1A-06C377BB52CE}" type="pres">
      <dgm:prSet presAssocID="{1C07EE54-E250-4D33-AC56-2CBE370816BB}" presName="iconBgRect" presStyleLbl="bgShp" presStyleIdx="0" presStyleCnt="2"/>
      <dgm:spPr/>
    </dgm:pt>
    <dgm:pt modelId="{DCE8DE83-B1D9-4A4E-9699-000BCC5B7817}" type="pres">
      <dgm:prSet presAssocID="{1C07EE54-E250-4D33-AC56-2CBE370816B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73E9310D-7824-48FB-AAE1-531A6B7BB4B9}" type="pres">
      <dgm:prSet presAssocID="{1C07EE54-E250-4D33-AC56-2CBE370816BB}" presName="spaceRect" presStyleCnt="0"/>
      <dgm:spPr/>
    </dgm:pt>
    <dgm:pt modelId="{590F09D7-F201-4D94-9080-B54537A8BEC8}" type="pres">
      <dgm:prSet presAssocID="{1C07EE54-E250-4D33-AC56-2CBE370816BB}" presName="textRect" presStyleLbl="revTx" presStyleIdx="0" presStyleCnt="2">
        <dgm:presLayoutVars>
          <dgm:chMax val="1"/>
          <dgm:chPref val="1"/>
        </dgm:presLayoutVars>
      </dgm:prSet>
      <dgm:spPr/>
    </dgm:pt>
    <dgm:pt modelId="{CBF0C201-4B49-4B83-8C7A-1A7A997B31C9}" type="pres">
      <dgm:prSet presAssocID="{C3A3187E-54F2-4A28-AC60-DA50CA74E22B}" presName="sibTrans" presStyleLbl="sibTrans2D1" presStyleIdx="0" presStyleCnt="0"/>
      <dgm:spPr/>
    </dgm:pt>
    <dgm:pt modelId="{CB54F50C-8304-4EEC-B269-BEDA9A581947}" type="pres">
      <dgm:prSet presAssocID="{E0613272-626A-49C0-9A91-8E39EF597AC7}" presName="compNode" presStyleCnt="0"/>
      <dgm:spPr/>
    </dgm:pt>
    <dgm:pt modelId="{23E0C845-7421-49FE-A1C2-35CB0C772E2D}" type="pres">
      <dgm:prSet presAssocID="{E0613272-626A-49C0-9A91-8E39EF597AC7}" presName="iconBgRect" presStyleLbl="bgShp" presStyleIdx="1" presStyleCnt="2"/>
      <dgm:spPr/>
    </dgm:pt>
    <dgm:pt modelId="{B9ACBB92-1452-4EE3-8E89-237182C6B8F8}" type="pres">
      <dgm:prSet presAssocID="{E0613272-626A-49C0-9A91-8E39EF597AC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BE157AD3-507C-4B5D-9BD0-5CC2B8E89FB8}" type="pres">
      <dgm:prSet presAssocID="{E0613272-626A-49C0-9A91-8E39EF597AC7}" presName="spaceRect" presStyleCnt="0"/>
      <dgm:spPr/>
    </dgm:pt>
    <dgm:pt modelId="{16628AEC-18A1-40B4-8313-6ED7D46BA892}" type="pres">
      <dgm:prSet presAssocID="{E0613272-626A-49C0-9A91-8E39EF597AC7}" presName="textRect" presStyleLbl="revTx" presStyleIdx="1" presStyleCnt="2">
        <dgm:presLayoutVars>
          <dgm:chMax val="1"/>
          <dgm:chPref val="1"/>
        </dgm:presLayoutVars>
      </dgm:prSet>
      <dgm:spPr/>
    </dgm:pt>
  </dgm:ptLst>
  <dgm:cxnLst>
    <dgm:cxn modelId="{0A9EED11-3E75-4834-AB08-FB7F40948835}" type="presOf" srcId="{C3A3187E-54F2-4A28-AC60-DA50CA74E22B}" destId="{CBF0C201-4B49-4B83-8C7A-1A7A997B31C9}" srcOrd="0" destOrd="0" presId="urn:microsoft.com/office/officeart/2018/2/layout/IconCircleList"/>
    <dgm:cxn modelId="{5851FF2F-BC9C-4D08-8414-DC4E9D3B63F4}" srcId="{26C5A81D-4736-4B14-8EA6-ACE22BC4FFAD}" destId="{E0613272-626A-49C0-9A91-8E39EF597AC7}" srcOrd="1" destOrd="0" parTransId="{C2F4279D-98B5-480B-8E2A-7E969760D9A9}" sibTransId="{3EE2A7FD-8607-41C0-93A5-B462E5976246}"/>
    <dgm:cxn modelId="{B9FB235C-7EA6-44BC-BB8D-EAE4D1098740}" srcId="{26C5A81D-4736-4B14-8EA6-ACE22BC4FFAD}" destId="{1C07EE54-E250-4D33-AC56-2CBE370816BB}" srcOrd="0" destOrd="0" parTransId="{A5A41692-BB09-4B4A-8C3E-CC888AF64304}" sibTransId="{C3A3187E-54F2-4A28-AC60-DA50CA74E22B}"/>
    <dgm:cxn modelId="{4F6BF186-CE3F-4A4E-B2CA-051AE68BE966}" type="presOf" srcId="{E0613272-626A-49C0-9A91-8E39EF597AC7}" destId="{16628AEC-18A1-40B4-8313-6ED7D46BA892}" srcOrd="0" destOrd="0" presId="urn:microsoft.com/office/officeart/2018/2/layout/IconCircleList"/>
    <dgm:cxn modelId="{3FAFF7A0-8D76-45F6-BCCF-9B3BCD893AE4}" type="presOf" srcId="{1C07EE54-E250-4D33-AC56-2CBE370816BB}" destId="{590F09D7-F201-4D94-9080-B54537A8BEC8}" srcOrd="0" destOrd="0" presId="urn:microsoft.com/office/officeart/2018/2/layout/IconCircleList"/>
    <dgm:cxn modelId="{EEC2B3FD-BF16-4156-87FD-B461CCF59039}" type="presOf" srcId="{26C5A81D-4736-4B14-8EA6-ACE22BC4FFAD}" destId="{F3230DE4-E184-4574-8DDA-C3D9779F5249}" srcOrd="0" destOrd="0" presId="urn:microsoft.com/office/officeart/2018/2/layout/IconCircleList"/>
    <dgm:cxn modelId="{A24F9C28-1A24-4DE8-AF12-09E5926D9E73}" type="presParOf" srcId="{F3230DE4-E184-4574-8DDA-C3D9779F5249}" destId="{7D60A24D-B25B-425D-A1FC-0273EECDE85D}" srcOrd="0" destOrd="0" presId="urn:microsoft.com/office/officeart/2018/2/layout/IconCircleList"/>
    <dgm:cxn modelId="{F6C2736F-44A9-419C-AA26-B7EE4512B0D6}" type="presParOf" srcId="{7D60A24D-B25B-425D-A1FC-0273EECDE85D}" destId="{B7EB6AE3-A65F-434D-B5AC-F3301D589887}" srcOrd="0" destOrd="0" presId="urn:microsoft.com/office/officeart/2018/2/layout/IconCircleList"/>
    <dgm:cxn modelId="{4E1BE99D-A70B-43A4-8F25-D0DE48D28390}" type="presParOf" srcId="{B7EB6AE3-A65F-434D-B5AC-F3301D589887}" destId="{4BC1731E-2024-4486-BA1A-06C377BB52CE}" srcOrd="0" destOrd="0" presId="urn:microsoft.com/office/officeart/2018/2/layout/IconCircleList"/>
    <dgm:cxn modelId="{6BA22A78-49BF-4633-8E2F-BB07AFB66256}" type="presParOf" srcId="{B7EB6AE3-A65F-434D-B5AC-F3301D589887}" destId="{DCE8DE83-B1D9-4A4E-9699-000BCC5B7817}" srcOrd="1" destOrd="0" presId="urn:microsoft.com/office/officeart/2018/2/layout/IconCircleList"/>
    <dgm:cxn modelId="{AC98FA00-3451-43F9-ABDC-AFB7304C3543}" type="presParOf" srcId="{B7EB6AE3-A65F-434D-B5AC-F3301D589887}" destId="{73E9310D-7824-48FB-AAE1-531A6B7BB4B9}" srcOrd="2" destOrd="0" presId="urn:microsoft.com/office/officeart/2018/2/layout/IconCircleList"/>
    <dgm:cxn modelId="{ABB33A72-084F-493A-BE46-E0E2CFB3F443}" type="presParOf" srcId="{B7EB6AE3-A65F-434D-B5AC-F3301D589887}" destId="{590F09D7-F201-4D94-9080-B54537A8BEC8}" srcOrd="3" destOrd="0" presId="urn:microsoft.com/office/officeart/2018/2/layout/IconCircleList"/>
    <dgm:cxn modelId="{4A089F4F-DB69-4C38-8C4B-B9D68EED51CA}" type="presParOf" srcId="{7D60A24D-B25B-425D-A1FC-0273EECDE85D}" destId="{CBF0C201-4B49-4B83-8C7A-1A7A997B31C9}" srcOrd="1" destOrd="0" presId="urn:microsoft.com/office/officeart/2018/2/layout/IconCircleList"/>
    <dgm:cxn modelId="{CF5ECAEF-07EA-45A6-B633-C40B1635BF0B}" type="presParOf" srcId="{7D60A24D-B25B-425D-A1FC-0273EECDE85D}" destId="{CB54F50C-8304-4EEC-B269-BEDA9A581947}" srcOrd="2" destOrd="0" presId="urn:microsoft.com/office/officeart/2018/2/layout/IconCircleList"/>
    <dgm:cxn modelId="{18FAACC1-71F9-410A-A4E8-7ABC82979585}" type="presParOf" srcId="{CB54F50C-8304-4EEC-B269-BEDA9A581947}" destId="{23E0C845-7421-49FE-A1C2-35CB0C772E2D}" srcOrd="0" destOrd="0" presId="urn:microsoft.com/office/officeart/2018/2/layout/IconCircleList"/>
    <dgm:cxn modelId="{3810C924-24AA-482A-806C-74C8CFCD67A5}" type="presParOf" srcId="{CB54F50C-8304-4EEC-B269-BEDA9A581947}" destId="{B9ACBB92-1452-4EE3-8E89-237182C6B8F8}" srcOrd="1" destOrd="0" presId="urn:microsoft.com/office/officeart/2018/2/layout/IconCircleList"/>
    <dgm:cxn modelId="{A00AC059-9E14-4FC8-9A05-33DCA07072FD}" type="presParOf" srcId="{CB54F50C-8304-4EEC-B269-BEDA9A581947}" destId="{BE157AD3-507C-4B5D-9BD0-5CC2B8E89FB8}" srcOrd="2" destOrd="0" presId="urn:microsoft.com/office/officeart/2018/2/layout/IconCircleList"/>
    <dgm:cxn modelId="{00F55EA9-394D-4FE9-A673-2A532D84D395}" type="presParOf" srcId="{CB54F50C-8304-4EEC-B269-BEDA9A581947}" destId="{16628AEC-18A1-40B4-8313-6ED7D46BA892}"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CEAEF6-3743-467A-BDB8-643170170684}" type="doc">
      <dgm:prSet loTypeId="urn:microsoft.com/office/officeart/2005/8/layout/chart3" loCatId="cycle" qsTypeId="urn:microsoft.com/office/officeart/2005/8/quickstyle/simple1" qsCatId="simple" csTypeId="urn:microsoft.com/office/officeart/2005/8/colors/colorful1" csCatId="colorful" phldr="1"/>
      <dgm:spPr/>
      <dgm:t>
        <a:bodyPr/>
        <a:lstStyle/>
        <a:p>
          <a:endParaRPr lang="en-US"/>
        </a:p>
      </dgm:t>
    </dgm:pt>
    <dgm:pt modelId="{AA3CB4A3-DB1A-4FB8-A570-9E6E08577B4A}">
      <dgm:prSet/>
      <dgm:spPr/>
      <dgm:t>
        <a:bodyPr/>
        <a:lstStyle/>
        <a:p>
          <a:r>
            <a:rPr lang="en-US" dirty="0"/>
            <a:t>Future work will focus on refining the model, incorporating additional data sources, and testing its generalizability to other airports.</a:t>
          </a:r>
        </a:p>
      </dgm:t>
    </dgm:pt>
    <dgm:pt modelId="{6A83B558-1FD9-406B-9CD8-52DC55A00330}" type="parTrans" cxnId="{84A469BD-F871-461C-AC37-82C0145A87CE}">
      <dgm:prSet/>
      <dgm:spPr/>
      <dgm:t>
        <a:bodyPr/>
        <a:lstStyle/>
        <a:p>
          <a:endParaRPr lang="en-US"/>
        </a:p>
      </dgm:t>
    </dgm:pt>
    <dgm:pt modelId="{A700BB0C-6B02-4481-A482-61E37656B011}" type="sibTrans" cxnId="{84A469BD-F871-461C-AC37-82C0145A87CE}">
      <dgm:prSet/>
      <dgm:spPr/>
      <dgm:t>
        <a:bodyPr/>
        <a:lstStyle/>
        <a:p>
          <a:endParaRPr lang="en-US"/>
        </a:p>
      </dgm:t>
    </dgm:pt>
    <dgm:pt modelId="{DAD2DA49-5CF9-4DAC-9163-49148FE3552F}">
      <dgm:prSet/>
      <dgm:spPr/>
      <dgm:t>
        <a:bodyPr/>
        <a:lstStyle/>
        <a:p>
          <a:r>
            <a:rPr lang="en-US" dirty="0"/>
            <a:t>The ensemble model combining </a:t>
          </a:r>
          <a:r>
            <a:rPr lang="en-US" dirty="0" err="1"/>
            <a:t>XGBoost</a:t>
          </a:r>
          <a:r>
            <a:rPr lang="en-US" dirty="0"/>
            <a:t> and Random Forest proved effective in handling the complexity of the data.</a:t>
          </a:r>
        </a:p>
      </dgm:t>
    </dgm:pt>
    <dgm:pt modelId="{5BC6D88B-2248-4724-8E85-AD7CEAA1384F}" type="parTrans" cxnId="{84126147-5EA2-47C3-B501-5962F742C074}">
      <dgm:prSet/>
      <dgm:spPr/>
      <dgm:t>
        <a:bodyPr/>
        <a:lstStyle/>
        <a:p>
          <a:endParaRPr lang="en-US"/>
        </a:p>
      </dgm:t>
    </dgm:pt>
    <dgm:pt modelId="{70E564AC-431A-4119-A6BA-62EEC1C7A7F6}" type="sibTrans" cxnId="{84126147-5EA2-47C3-B501-5962F742C074}">
      <dgm:prSet/>
      <dgm:spPr/>
      <dgm:t>
        <a:bodyPr/>
        <a:lstStyle/>
        <a:p>
          <a:endParaRPr lang="en-US"/>
        </a:p>
      </dgm:t>
    </dgm:pt>
    <dgm:pt modelId="{02630D7E-CBC5-4C12-9750-F510C52B8A0E}" type="pres">
      <dgm:prSet presAssocID="{B7CEAEF6-3743-467A-BDB8-643170170684}" presName="compositeShape" presStyleCnt="0">
        <dgm:presLayoutVars>
          <dgm:chMax val="7"/>
          <dgm:dir/>
          <dgm:resizeHandles val="exact"/>
        </dgm:presLayoutVars>
      </dgm:prSet>
      <dgm:spPr/>
    </dgm:pt>
    <dgm:pt modelId="{5E8C5A6E-A95D-40B2-A6DA-3D7414444583}" type="pres">
      <dgm:prSet presAssocID="{B7CEAEF6-3743-467A-BDB8-643170170684}" presName="wedge1" presStyleLbl="node1" presStyleIdx="0" presStyleCnt="2"/>
      <dgm:spPr/>
    </dgm:pt>
    <dgm:pt modelId="{38C1207B-2C61-45F2-A0B9-224E6D9C36D1}" type="pres">
      <dgm:prSet presAssocID="{B7CEAEF6-3743-467A-BDB8-643170170684}" presName="wedge1Tx" presStyleLbl="node1" presStyleIdx="0" presStyleCnt="2">
        <dgm:presLayoutVars>
          <dgm:chMax val="0"/>
          <dgm:chPref val="0"/>
          <dgm:bulletEnabled val="1"/>
        </dgm:presLayoutVars>
      </dgm:prSet>
      <dgm:spPr/>
    </dgm:pt>
    <dgm:pt modelId="{8E18ACAD-42F8-4AC0-9DAF-845F3F958E69}" type="pres">
      <dgm:prSet presAssocID="{B7CEAEF6-3743-467A-BDB8-643170170684}" presName="wedge2" presStyleLbl="node1" presStyleIdx="1" presStyleCnt="2"/>
      <dgm:spPr/>
    </dgm:pt>
    <dgm:pt modelId="{2AB1AC84-59E8-4380-9A58-70218F9AD3AA}" type="pres">
      <dgm:prSet presAssocID="{B7CEAEF6-3743-467A-BDB8-643170170684}" presName="wedge2Tx" presStyleLbl="node1" presStyleIdx="1" presStyleCnt="2">
        <dgm:presLayoutVars>
          <dgm:chMax val="0"/>
          <dgm:chPref val="0"/>
          <dgm:bulletEnabled val="1"/>
        </dgm:presLayoutVars>
      </dgm:prSet>
      <dgm:spPr/>
    </dgm:pt>
  </dgm:ptLst>
  <dgm:cxnLst>
    <dgm:cxn modelId="{E8340E67-DF52-4E25-B9D8-B7593368FA5F}" type="presOf" srcId="{DAD2DA49-5CF9-4DAC-9163-49148FE3552F}" destId="{2AB1AC84-59E8-4380-9A58-70218F9AD3AA}" srcOrd="1" destOrd="0" presId="urn:microsoft.com/office/officeart/2005/8/layout/chart3"/>
    <dgm:cxn modelId="{84126147-5EA2-47C3-B501-5962F742C074}" srcId="{B7CEAEF6-3743-467A-BDB8-643170170684}" destId="{DAD2DA49-5CF9-4DAC-9163-49148FE3552F}" srcOrd="1" destOrd="0" parTransId="{5BC6D88B-2248-4724-8E85-AD7CEAA1384F}" sibTransId="{70E564AC-431A-4119-A6BA-62EEC1C7A7F6}"/>
    <dgm:cxn modelId="{1BA8ECA3-BEB5-42BE-BCDD-55CB1F7C9EDC}" type="presOf" srcId="{AA3CB4A3-DB1A-4FB8-A570-9E6E08577B4A}" destId="{38C1207B-2C61-45F2-A0B9-224E6D9C36D1}" srcOrd="1" destOrd="0" presId="urn:microsoft.com/office/officeart/2005/8/layout/chart3"/>
    <dgm:cxn modelId="{84A469BD-F871-461C-AC37-82C0145A87CE}" srcId="{B7CEAEF6-3743-467A-BDB8-643170170684}" destId="{AA3CB4A3-DB1A-4FB8-A570-9E6E08577B4A}" srcOrd="0" destOrd="0" parTransId="{6A83B558-1FD9-406B-9CD8-52DC55A00330}" sibTransId="{A700BB0C-6B02-4481-A482-61E37656B011}"/>
    <dgm:cxn modelId="{854E30C5-FCA2-47CD-81EF-C7C03279B6D3}" type="presOf" srcId="{DAD2DA49-5CF9-4DAC-9163-49148FE3552F}" destId="{8E18ACAD-42F8-4AC0-9DAF-845F3F958E69}" srcOrd="0" destOrd="0" presId="urn:microsoft.com/office/officeart/2005/8/layout/chart3"/>
    <dgm:cxn modelId="{7C2B95E1-711D-4248-B48C-EEFDA64E77B5}" type="presOf" srcId="{B7CEAEF6-3743-467A-BDB8-643170170684}" destId="{02630D7E-CBC5-4C12-9750-F510C52B8A0E}" srcOrd="0" destOrd="0" presId="urn:microsoft.com/office/officeart/2005/8/layout/chart3"/>
    <dgm:cxn modelId="{D7FB5BF9-CAE3-4FF2-A938-4EDF6327E337}" type="presOf" srcId="{AA3CB4A3-DB1A-4FB8-A570-9E6E08577B4A}" destId="{5E8C5A6E-A95D-40B2-A6DA-3D7414444583}" srcOrd="0" destOrd="0" presId="urn:microsoft.com/office/officeart/2005/8/layout/chart3"/>
    <dgm:cxn modelId="{75CDA2F5-9317-4CB1-8AE6-EF05A42162ED}" type="presParOf" srcId="{02630D7E-CBC5-4C12-9750-F510C52B8A0E}" destId="{5E8C5A6E-A95D-40B2-A6DA-3D7414444583}" srcOrd="0" destOrd="0" presId="urn:microsoft.com/office/officeart/2005/8/layout/chart3"/>
    <dgm:cxn modelId="{EEBD2CCD-F3F9-4F2E-B405-85EE79949DC6}" type="presParOf" srcId="{02630D7E-CBC5-4C12-9750-F510C52B8A0E}" destId="{38C1207B-2C61-45F2-A0B9-224E6D9C36D1}" srcOrd="1" destOrd="0" presId="urn:microsoft.com/office/officeart/2005/8/layout/chart3"/>
    <dgm:cxn modelId="{4B9B1677-752F-4846-8CCB-E65B28380A7E}" type="presParOf" srcId="{02630D7E-CBC5-4C12-9750-F510C52B8A0E}" destId="{8E18ACAD-42F8-4AC0-9DAF-845F3F958E69}" srcOrd="2" destOrd="0" presId="urn:microsoft.com/office/officeart/2005/8/layout/chart3"/>
    <dgm:cxn modelId="{E712A321-9FC6-4459-857A-C3D50DCE2CDC}" type="presParOf" srcId="{02630D7E-CBC5-4C12-9750-F510C52B8A0E}" destId="{2AB1AC84-59E8-4380-9A58-70218F9AD3AA}" srcOrd="3" destOrd="0" presId="urn:microsoft.com/office/officeart/2005/8/layout/char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F21E86-965D-4BDD-AF66-479FBE50DC07}">
      <dsp:nvSpPr>
        <dsp:cNvPr id="0" name=""/>
        <dsp:cNvSpPr/>
      </dsp:nvSpPr>
      <dsp:spPr>
        <a:xfrm>
          <a:off x="0" y="531"/>
          <a:ext cx="78867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3B0DDF-ABC0-4200-84AF-5C51326D329D}">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20DE87-1746-4A6A-AD9F-98F32ECC9A02}">
      <dsp:nvSpPr>
        <dsp:cNvPr id="0" name=""/>
        <dsp:cNvSpPr/>
      </dsp:nvSpPr>
      <dsp:spPr>
        <a:xfrm>
          <a:off x="1437631" y="531"/>
          <a:ext cx="64490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933450">
            <a:lnSpc>
              <a:spcPct val="100000"/>
            </a:lnSpc>
            <a:spcBef>
              <a:spcPct val="0"/>
            </a:spcBef>
            <a:spcAft>
              <a:spcPct val="35000"/>
            </a:spcAft>
            <a:buNone/>
          </a:pPr>
          <a:r>
            <a:rPr lang="en-US" sz="2100" kern="1200"/>
            <a:t>Flight delays significantly impact airline operations and customer satisfaction.</a:t>
          </a:r>
        </a:p>
      </dsp:txBody>
      <dsp:txXfrm>
        <a:off x="1437631" y="531"/>
        <a:ext cx="6449068" cy="1244702"/>
      </dsp:txXfrm>
    </dsp:sp>
    <dsp:sp modelId="{2A1A5478-09FD-42B1-AD17-5BF5BED033BD}">
      <dsp:nvSpPr>
        <dsp:cNvPr id="0" name=""/>
        <dsp:cNvSpPr/>
      </dsp:nvSpPr>
      <dsp:spPr>
        <a:xfrm>
          <a:off x="0" y="1556410"/>
          <a:ext cx="78867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855FFD-01F6-4CD2-BE38-2A988A9BA70E}">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663069-7DF1-4EEE-9CEF-94945A6791C4}">
      <dsp:nvSpPr>
        <dsp:cNvPr id="0" name=""/>
        <dsp:cNvSpPr/>
      </dsp:nvSpPr>
      <dsp:spPr>
        <a:xfrm>
          <a:off x="1437631" y="1556410"/>
          <a:ext cx="64490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933450">
            <a:lnSpc>
              <a:spcPct val="100000"/>
            </a:lnSpc>
            <a:spcBef>
              <a:spcPct val="0"/>
            </a:spcBef>
            <a:spcAft>
              <a:spcPct val="35000"/>
            </a:spcAft>
            <a:buNone/>
          </a:pPr>
          <a:r>
            <a:rPr lang="en-US" sz="2100" kern="1200"/>
            <a:t>This study aims to develop a robust machine learning model capable of predicting the duration of flight delays using both historical and real-time data.</a:t>
          </a:r>
        </a:p>
      </dsp:txBody>
      <dsp:txXfrm>
        <a:off x="1437631" y="1556410"/>
        <a:ext cx="6449068" cy="1244702"/>
      </dsp:txXfrm>
    </dsp:sp>
    <dsp:sp modelId="{218BAE10-E247-4B00-9719-FF83B02A289D}">
      <dsp:nvSpPr>
        <dsp:cNvPr id="0" name=""/>
        <dsp:cNvSpPr/>
      </dsp:nvSpPr>
      <dsp:spPr>
        <a:xfrm>
          <a:off x="0" y="3112289"/>
          <a:ext cx="78867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00EAF1-4AA1-468F-ACA1-2ADF69566FBB}">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9E3C08-ACF8-4E8E-A568-FCB977610F36}">
      <dsp:nvSpPr>
        <dsp:cNvPr id="0" name=""/>
        <dsp:cNvSpPr/>
      </dsp:nvSpPr>
      <dsp:spPr>
        <a:xfrm>
          <a:off x="1437631" y="3112289"/>
          <a:ext cx="64490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933450">
            <a:lnSpc>
              <a:spcPct val="100000"/>
            </a:lnSpc>
            <a:spcBef>
              <a:spcPct val="0"/>
            </a:spcBef>
            <a:spcAft>
              <a:spcPct val="35000"/>
            </a:spcAft>
            <a:buNone/>
          </a:pPr>
          <a:r>
            <a:rPr lang="en-US" sz="2100" kern="1200" dirty="0"/>
            <a:t>Objective: Help Airlines run smoother operations.</a:t>
          </a:r>
        </a:p>
      </dsp:txBody>
      <dsp:txXfrm>
        <a:off x="1437631" y="3112289"/>
        <a:ext cx="6449068" cy="1244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EE25D-9A15-45BE-9074-F40BF6CB42AB}">
      <dsp:nvSpPr>
        <dsp:cNvPr id="0" name=""/>
        <dsp:cNvSpPr/>
      </dsp:nvSpPr>
      <dsp:spPr>
        <a:xfrm>
          <a:off x="0" y="0"/>
          <a:ext cx="6898005" cy="42182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Data was sourced from the Aviation Edge API and Open-Weather API.</a:t>
          </a:r>
        </a:p>
      </dsp:txBody>
      <dsp:txXfrm>
        <a:off x="12355" y="12355"/>
        <a:ext cx="6442826" cy="397111"/>
      </dsp:txXfrm>
    </dsp:sp>
    <dsp:sp modelId="{20385426-DEF6-456B-A2FC-5A551500478E}">
      <dsp:nvSpPr>
        <dsp:cNvPr id="0" name=""/>
        <dsp:cNvSpPr/>
      </dsp:nvSpPr>
      <dsp:spPr>
        <a:xfrm>
          <a:off x="608647" y="492125"/>
          <a:ext cx="6898005" cy="421821"/>
        </a:xfrm>
        <a:prstGeom prst="roundRect">
          <a:avLst>
            <a:gd name="adj" fmla="val 10000"/>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Challenges included inconsistent coverage and noise introduction from additional data sources.</a:t>
          </a:r>
        </a:p>
      </dsp:txBody>
      <dsp:txXfrm>
        <a:off x="621002" y="504480"/>
        <a:ext cx="5990463" cy="397111"/>
      </dsp:txXfrm>
    </dsp:sp>
    <dsp:sp modelId="{957E2615-AF60-4324-B252-AA14A90A1B14}">
      <dsp:nvSpPr>
        <dsp:cNvPr id="0" name=""/>
        <dsp:cNvSpPr/>
      </dsp:nvSpPr>
      <dsp:spPr>
        <a:xfrm>
          <a:off x="1217294" y="984250"/>
          <a:ext cx="6898005" cy="421821"/>
        </a:xfrm>
        <a:prstGeom prst="roundRect">
          <a:avLst>
            <a:gd name="adj" fmla="val 1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Final dataset included 22 relevant features after cleaning and preprocessing.</a:t>
          </a:r>
        </a:p>
      </dsp:txBody>
      <dsp:txXfrm>
        <a:off x="1229649" y="996605"/>
        <a:ext cx="5990463" cy="397111"/>
      </dsp:txXfrm>
    </dsp:sp>
    <dsp:sp modelId="{065DF8A0-5638-4267-A1B7-2266610C2DDC}">
      <dsp:nvSpPr>
        <dsp:cNvPr id="0" name=""/>
        <dsp:cNvSpPr/>
      </dsp:nvSpPr>
      <dsp:spPr>
        <a:xfrm>
          <a:off x="6623820" y="319881"/>
          <a:ext cx="274184" cy="274184"/>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685511" y="319881"/>
        <a:ext cx="150802" cy="206323"/>
      </dsp:txXfrm>
    </dsp:sp>
    <dsp:sp modelId="{94990598-D948-4752-8147-361416A3272F}">
      <dsp:nvSpPr>
        <dsp:cNvPr id="0" name=""/>
        <dsp:cNvSpPr/>
      </dsp:nvSpPr>
      <dsp:spPr>
        <a:xfrm>
          <a:off x="7232468" y="809194"/>
          <a:ext cx="274184" cy="274184"/>
        </a:xfrm>
        <a:prstGeom prst="downArrow">
          <a:avLst>
            <a:gd name="adj1" fmla="val 55000"/>
            <a:gd name="adj2" fmla="val 45000"/>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294159" y="809194"/>
        <a:ext cx="150802" cy="2063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84011-3C3C-415B-92A8-922E7CFC9001}">
      <dsp:nvSpPr>
        <dsp:cNvPr id="0" name=""/>
        <dsp:cNvSpPr/>
      </dsp:nvSpPr>
      <dsp:spPr>
        <a:xfrm>
          <a:off x="0" y="16992"/>
          <a:ext cx="4718785" cy="178425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An ensemble model combining </a:t>
          </a:r>
          <a:r>
            <a:rPr lang="en-US" sz="2500" kern="1200" dirty="0" err="1"/>
            <a:t>XGBoost</a:t>
          </a:r>
          <a:r>
            <a:rPr lang="en-US" sz="2500" kern="1200" dirty="0"/>
            <a:t> and Random Forest was selected for its superior performance.</a:t>
          </a:r>
        </a:p>
      </dsp:txBody>
      <dsp:txXfrm>
        <a:off x="87100" y="104092"/>
        <a:ext cx="4544585" cy="1610050"/>
      </dsp:txXfrm>
    </dsp:sp>
    <dsp:sp modelId="{DC375E95-F102-4189-B0EA-5DB2CD566AC9}">
      <dsp:nvSpPr>
        <dsp:cNvPr id="0" name=""/>
        <dsp:cNvSpPr/>
      </dsp:nvSpPr>
      <dsp:spPr>
        <a:xfrm>
          <a:off x="0" y="1873242"/>
          <a:ext cx="4718785" cy="1784250"/>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Preprocessing techniques included Cyclical Encoding, Label Encoding, One-Hot Encoding, and Standard Scaling.</a:t>
          </a:r>
        </a:p>
      </dsp:txBody>
      <dsp:txXfrm>
        <a:off x="87100" y="1960342"/>
        <a:ext cx="4544585" cy="1610050"/>
      </dsp:txXfrm>
    </dsp:sp>
    <dsp:sp modelId="{E7EFD6AC-ABFC-46CA-9A73-856A7B14A4C2}">
      <dsp:nvSpPr>
        <dsp:cNvPr id="0" name=""/>
        <dsp:cNvSpPr/>
      </dsp:nvSpPr>
      <dsp:spPr>
        <a:xfrm>
          <a:off x="0" y="3729492"/>
          <a:ext cx="4718785" cy="178425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Model training was done using GridSearchCV for hyperparameter tuning.</a:t>
          </a:r>
        </a:p>
      </dsp:txBody>
      <dsp:txXfrm>
        <a:off x="87100" y="3816592"/>
        <a:ext cx="4544585" cy="16100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0EDD8-CEC0-41CB-848E-FE8313A9269A}">
      <dsp:nvSpPr>
        <dsp:cNvPr id="0" name=""/>
        <dsp:cNvSpPr/>
      </dsp:nvSpPr>
      <dsp:spPr>
        <a:xfrm>
          <a:off x="42" y="849069"/>
          <a:ext cx="3682122" cy="2584698"/>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The final model performance metrics will include MAE, MSE, and RMSE.</a:t>
          </a:r>
        </a:p>
      </dsp:txBody>
      <dsp:txXfrm>
        <a:off x="42" y="849069"/>
        <a:ext cx="3682122" cy="25846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C1731E-2024-4486-BA1A-06C377BB52CE}">
      <dsp:nvSpPr>
        <dsp:cNvPr id="0" name=""/>
        <dsp:cNvSpPr/>
      </dsp:nvSpPr>
      <dsp:spPr>
        <a:xfrm>
          <a:off x="1213342" y="529132"/>
          <a:ext cx="702302" cy="70230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E8DE83-B1D9-4A4E-9699-000BCC5B7817}">
      <dsp:nvSpPr>
        <dsp:cNvPr id="0" name=""/>
        <dsp:cNvSpPr/>
      </dsp:nvSpPr>
      <dsp:spPr>
        <a:xfrm>
          <a:off x="1360826" y="676615"/>
          <a:ext cx="407335" cy="4073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90F09D7-F201-4D94-9080-B54537A8BEC8}">
      <dsp:nvSpPr>
        <dsp:cNvPr id="0" name=""/>
        <dsp:cNvSpPr/>
      </dsp:nvSpPr>
      <dsp:spPr>
        <a:xfrm>
          <a:off x="2066139" y="529132"/>
          <a:ext cx="1655427" cy="702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A dedicated pipeline was developed to handle real-time data processing and prediction.</a:t>
          </a:r>
        </a:p>
      </dsp:txBody>
      <dsp:txXfrm>
        <a:off x="2066139" y="529132"/>
        <a:ext cx="1655427" cy="702302"/>
      </dsp:txXfrm>
    </dsp:sp>
    <dsp:sp modelId="{23E0C845-7421-49FE-A1C2-35CB0C772E2D}">
      <dsp:nvSpPr>
        <dsp:cNvPr id="0" name=""/>
        <dsp:cNvSpPr/>
      </dsp:nvSpPr>
      <dsp:spPr>
        <a:xfrm>
          <a:off x="4010012" y="529132"/>
          <a:ext cx="702302" cy="70230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ACBB92-1452-4EE3-8E89-237182C6B8F8}">
      <dsp:nvSpPr>
        <dsp:cNvPr id="0" name=""/>
        <dsp:cNvSpPr/>
      </dsp:nvSpPr>
      <dsp:spPr>
        <a:xfrm>
          <a:off x="4157495" y="676615"/>
          <a:ext cx="407335" cy="4073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628AEC-18A1-40B4-8313-6ED7D46BA892}">
      <dsp:nvSpPr>
        <dsp:cNvPr id="0" name=""/>
        <dsp:cNvSpPr/>
      </dsp:nvSpPr>
      <dsp:spPr>
        <a:xfrm>
          <a:off x="4862808" y="529132"/>
          <a:ext cx="1655427" cy="702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 pipeline integrates live data from the Aviation Edge and Open-Weather APIs.</a:t>
          </a:r>
          <a:endParaRPr lang="en-US" sz="1100" kern="1200" dirty="0"/>
        </a:p>
      </dsp:txBody>
      <dsp:txXfrm>
        <a:off x="4862808" y="529132"/>
        <a:ext cx="1655427" cy="7023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8C5A6E-A95D-40B2-A6DA-3D7414444583}">
      <dsp:nvSpPr>
        <dsp:cNvPr id="0" name=""/>
        <dsp:cNvSpPr/>
      </dsp:nvSpPr>
      <dsp:spPr>
        <a:xfrm>
          <a:off x="2278260" y="324895"/>
          <a:ext cx="3411402" cy="3411402"/>
        </a:xfrm>
        <a:prstGeom prst="pie">
          <a:avLst>
            <a:gd name="adj1" fmla="val 16200000"/>
            <a:gd name="adj2" fmla="val 540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Future work will focus on refining the model, incorporating additional data sources, and testing its generalizability to other airports.</a:t>
          </a:r>
        </a:p>
      </dsp:txBody>
      <dsp:txXfrm>
        <a:off x="3983961" y="832544"/>
        <a:ext cx="1198051" cy="2396103"/>
      </dsp:txXfrm>
    </dsp:sp>
    <dsp:sp modelId="{8E18ACAD-42F8-4AC0-9DAF-845F3F958E69}">
      <dsp:nvSpPr>
        <dsp:cNvPr id="0" name=""/>
        <dsp:cNvSpPr/>
      </dsp:nvSpPr>
      <dsp:spPr>
        <a:xfrm>
          <a:off x="2197037" y="324895"/>
          <a:ext cx="3411402" cy="3411402"/>
        </a:xfrm>
        <a:prstGeom prst="pie">
          <a:avLst>
            <a:gd name="adj1" fmla="val 5400000"/>
            <a:gd name="adj2" fmla="val 1620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The ensemble model combining </a:t>
          </a:r>
          <a:r>
            <a:rPr lang="en-US" sz="1400" kern="1200" dirty="0" err="1"/>
            <a:t>XGBoost</a:t>
          </a:r>
          <a:r>
            <a:rPr lang="en-US" sz="1400" kern="1200" dirty="0"/>
            <a:t> and Random Forest proved effective in handling the complexity of the data.</a:t>
          </a:r>
        </a:p>
      </dsp:txBody>
      <dsp:txXfrm>
        <a:off x="2684380" y="832544"/>
        <a:ext cx="1198051" cy="239610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63D84-8857-42D5-ADD0-2D5D4A75DF29}" type="datetimeFigureOut">
              <a:rPr lang="en-US" smtClean="0"/>
              <a:t>8/14/2024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42B493-01B0-407B-8D62-369D56DAEE15}" type="slidenum">
              <a:rPr lang="en-US" smtClean="0"/>
              <a:t>‹#›</a:t>
            </a:fld>
            <a:endParaRPr lang="en-US"/>
          </a:p>
        </p:txBody>
      </p:sp>
    </p:spTree>
    <p:extLst>
      <p:ext uri="{BB962C8B-B14F-4D97-AF65-F5344CB8AC3E}">
        <p14:creationId xmlns:p14="http://schemas.microsoft.com/office/powerpoint/2010/main" val="2691364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I’m delighted to have you here today as We’re going to dive into an exciting project that blends aviation and machine learning technology—‘Real-Time Flight Delay Prediction Using Machine Learning.’ My name is Ali and over the next few minutes, I’ll walk you through how we developed a model that could change how airlines predict and manage flight delays."</a:t>
            </a:r>
          </a:p>
        </p:txBody>
      </p:sp>
      <p:sp>
        <p:nvSpPr>
          <p:cNvPr id="4" name="Slide Number Placeholder 3"/>
          <p:cNvSpPr>
            <a:spLocks noGrp="1"/>
          </p:cNvSpPr>
          <p:nvPr>
            <p:ph type="sldNum" sz="quarter" idx="5"/>
          </p:nvPr>
        </p:nvSpPr>
        <p:spPr/>
        <p:txBody>
          <a:bodyPr/>
          <a:lstStyle/>
          <a:p>
            <a:fld id="{0942B493-01B0-407B-8D62-369D56DAEE15}" type="slidenum">
              <a:rPr lang="en-US" smtClean="0"/>
              <a:t>1</a:t>
            </a:fld>
            <a:endParaRPr lang="en-US"/>
          </a:p>
        </p:txBody>
      </p:sp>
    </p:spTree>
    <p:extLst>
      <p:ext uri="{BB962C8B-B14F-4D97-AF65-F5344CB8AC3E}">
        <p14:creationId xmlns:p14="http://schemas.microsoft.com/office/powerpoint/2010/main" val="425408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"Flight delays are more than just an inconvenience—they’re a major headache for both airlines and passengers. Imagine the ripple effect of a single delayed flight on a busy day; it’s a logistical nightmare. In this project, we aimed to create a solution using machine learning to predict these delays before they even happen. We focused our efforts on JFK Airport, using a combination of historical flight data and real-time updates to build a model that could provide timely and accurate delay predictions. The goal? To help airlines run smoother operations and keep passengers happier."</a:t>
            </a:r>
          </a:p>
        </p:txBody>
      </p:sp>
      <p:sp>
        <p:nvSpPr>
          <p:cNvPr id="4" name="Slide Number Placeholder 3"/>
          <p:cNvSpPr>
            <a:spLocks noGrp="1"/>
          </p:cNvSpPr>
          <p:nvPr>
            <p:ph type="sldNum" sz="quarter" idx="5"/>
          </p:nvPr>
        </p:nvSpPr>
        <p:spPr/>
        <p:txBody>
          <a:bodyPr/>
          <a:lstStyle/>
          <a:p>
            <a:fld id="{0942B493-01B0-407B-8D62-369D56DAEE15}" type="slidenum">
              <a:rPr lang="en-US" smtClean="0"/>
              <a:t>2</a:t>
            </a:fld>
            <a:endParaRPr lang="en-US"/>
          </a:p>
        </p:txBody>
      </p:sp>
    </p:spTree>
    <p:extLst>
      <p:ext uri="{BB962C8B-B14F-4D97-AF65-F5344CB8AC3E}">
        <p14:creationId xmlns:p14="http://schemas.microsoft.com/office/powerpoint/2010/main" val="2984999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the backbone of any machine learning model, and in our case, we relied on two key sources: the Aviation Edge API for detailed flight data and the Open-Weather API for real-time weather information. However, working with data wasn’t without its challenges. We encountered inconsistencies, particularly when trying to merge data from different sources. After some trial and error, we decided to streamline our approach, focusing on the most reliable data. We ended up with 22 key features after a rigorous cleaning process, which gave us a solid foundation to build our model."</a:t>
            </a:r>
          </a:p>
        </p:txBody>
      </p:sp>
      <p:sp>
        <p:nvSpPr>
          <p:cNvPr id="4" name="Slide Number Placeholder 3"/>
          <p:cNvSpPr>
            <a:spLocks noGrp="1"/>
          </p:cNvSpPr>
          <p:nvPr>
            <p:ph type="sldNum" sz="quarter" idx="5"/>
          </p:nvPr>
        </p:nvSpPr>
        <p:spPr/>
        <p:txBody>
          <a:bodyPr/>
          <a:lstStyle/>
          <a:p>
            <a:fld id="{0942B493-01B0-407B-8D62-369D56DAEE15}" type="slidenum">
              <a:rPr lang="en-US" smtClean="0"/>
              <a:t>3</a:t>
            </a:fld>
            <a:endParaRPr lang="en-US"/>
          </a:p>
        </p:txBody>
      </p:sp>
    </p:spTree>
    <p:extLst>
      <p:ext uri="{BB962C8B-B14F-4D97-AF65-F5344CB8AC3E}">
        <p14:creationId xmlns:p14="http://schemas.microsoft.com/office/powerpoint/2010/main" val="411921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it came to choosing a model, we knew it had to be something robust, given the complexity of predicting flight delays. After experimenting with a few options, we landed on an ensemble model that combines </a:t>
            </a:r>
            <a:r>
              <a:rPr lang="en-US" dirty="0" err="1"/>
              <a:t>XGBoost</a:t>
            </a:r>
            <a:r>
              <a:rPr lang="en-US" dirty="0"/>
              <a:t> and Random Forest. Think of it as getting the best of both worlds—</a:t>
            </a:r>
            <a:r>
              <a:rPr lang="en-US" dirty="0" err="1"/>
              <a:t>XGBoost</a:t>
            </a:r>
            <a:r>
              <a:rPr lang="en-US" dirty="0"/>
              <a:t> is great at handling complex patterns, while Random Forest adds stability and reduces the chances of our model overfitting. We also put a lot of thought into how we prepared the data—using techniques like cyclical encoding for time-based features to make sure we captured all the nuances in the data. And with the help of </a:t>
            </a:r>
            <a:r>
              <a:rPr lang="en-US" dirty="0" err="1"/>
              <a:t>GridSearchCV</a:t>
            </a:r>
            <a:r>
              <a:rPr lang="en-US" dirty="0"/>
              <a:t>, we fine-tuned the model to get the best possible performance."</a:t>
            </a:r>
          </a:p>
          <a:p>
            <a:endParaRPr lang="en-US" dirty="0"/>
          </a:p>
        </p:txBody>
      </p:sp>
      <p:sp>
        <p:nvSpPr>
          <p:cNvPr id="4" name="Slide Number Placeholder 3"/>
          <p:cNvSpPr>
            <a:spLocks noGrp="1"/>
          </p:cNvSpPr>
          <p:nvPr>
            <p:ph type="sldNum" sz="quarter" idx="5"/>
          </p:nvPr>
        </p:nvSpPr>
        <p:spPr/>
        <p:txBody>
          <a:bodyPr/>
          <a:lstStyle/>
          <a:p>
            <a:fld id="{0942B493-01B0-407B-8D62-369D56DAEE15}" type="slidenum">
              <a:rPr lang="en-US" smtClean="0"/>
              <a:t>4</a:t>
            </a:fld>
            <a:endParaRPr lang="en-US"/>
          </a:p>
        </p:txBody>
      </p:sp>
    </p:spTree>
    <p:extLst>
      <p:ext uri="{BB962C8B-B14F-4D97-AF65-F5344CB8AC3E}">
        <p14:creationId xmlns:p14="http://schemas.microsoft.com/office/powerpoint/2010/main" val="137020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gives you a bird’s-eye view of how our model is structured. Starting with data preprocessing, where we clean and prepare the data, all the way through to real-time predictions. Each step is crucial in ensuring that when we make a prediction, it’s as accurate as possible. The ensemble model sits at the heart of this process, working hard to deliver predictions that airlines can rely on. We can observe the hyperparameters used for both </a:t>
            </a:r>
            <a:r>
              <a:rPr lang="en-US" dirty="0" err="1"/>
              <a:t>xgboost</a:t>
            </a:r>
            <a:r>
              <a:rPr lang="en-US" dirty="0"/>
              <a:t> and the random forest, stacked to combine their prediction while adding l2 regularization to prevent overfitting"</a:t>
            </a:r>
          </a:p>
        </p:txBody>
      </p:sp>
      <p:sp>
        <p:nvSpPr>
          <p:cNvPr id="4" name="Slide Number Placeholder 3"/>
          <p:cNvSpPr>
            <a:spLocks noGrp="1"/>
          </p:cNvSpPr>
          <p:nvPr>
            <p:ph type="sldNum" sz="quarter" idx="5"/>
          </p:nvPr>
        </p:nvSpPr>
        <p:spPr/>
        <p:txBody>
          <a:bodyPr/>
          <a:lstStyle/>
          <a:p>
            <a:fld id="{0942B493-01B0-407B-8D62-369D56DAEE15}" type="slidenum">
              <a:rPr lang="en-US" smtClean="0"/>
              <a:t>5</a:t>
            </a:fld>
            <a:endParaRPr lang="en-US"/>
          </a:p>
        </p:txBody>
      </p:sp>
    </p:spTree>
    <p:extLst>
      <p:ext uri="{BB962C8B-B14F-4D97-AF65-F5344CB8AC3E}">
        <p14:creationId xmlns:p14="http://schemas.microsoft.com/office/powerpoint/2010/main" val="661938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numbers—how well did our model actually perform? We measured its accuracy using a few key metrics, like Mean Absolute Error, or MAE, which tells us how close our predictions were to the actual delay times. On average, our model was off by just 1.72 minutes, which is pretty impressive in the world of flight delays. We also looked at the Root Mean Squared Error, which came in at 3.68 minutes. This means most of our predictions are within this range, making our model a reliable tool for real-time predictions.“</a:t>
            </a:r>
          </a:p>
          <a:p>
            <a:endParaRPr lang="en-US" dirty="0"/>
          </a:p>
        </p:txBody>
      </p:sp>
      <p:sp>
        <p:nvSpPr>
          <p:cNvPr id="4" name="Slide Number Placeholder 3"/>
          <p:cNvSpPr>
            <a:spLocks noGrp="1"/>
          </p:cNvSpPr>
          <p:nvPr>
            <p:ph type="sldNum" sz="quarter" idx="5"/>
          </p:nvPr>
        </p:nvSpPr>
        <p:spPr/>
        <p:txBody>
          <a:bodyPr/>
          <a:lstStyle/>
          <a:p>
            <a:fld id="{0942B493-01B0-407B-8D62-369D56DAEE15}" type="slidenum">
              <a:rPr lang="en-US" smtClean="0"/>
              <a:t>6</a:t>
            </a:fld>
            <a:endParaRPr lang="en-US"/>
          </a:p>
        </p:txBody>
      </p:sp>
    </p:spTree>
    <p:extLst>
      <p:ext uri="{BB962C8B-B14F-4D97-AF65-F5344CB8AC3E}">
        <p14:creationId xmlns:p14="http://schemas.microsoft.com/office/powerpoint/2010/main" val="2541762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really exciting about our model is its ability to make real-time predictions. We developed a pipeline that continuously pulls in the latest data from the Aviation Edge and Open-Weather APIs. This pipeline mirrors the same steps we used during training, so the model gets the freshest data possible and can make accurate predictions on the fly—pun intended. This system can be seamlessly integrated into an airline's operations, helping them stay one step ahead of delays."</a:t>
            </a:r>
          </a:p>
        </p:txBody>
      </p:sp>
      <p:sp>
        <p:nvSpPr>
          <p:cNvPr id="4" name="Slide Number Placeholder 3"/>
          <p:cNvSpPr>
            <a:spLocks noGrp="1"/>
          </p:cNvSpPr>
          <p:nvPr>
            <p:ph type="sldNum" sz="quarter" idx="5"/>
          </p:nvPr>
        </p:nvSpPr>
        <p:spPr/>
        <p:txBody>
          <a:bodyPr/>
          <a:lstStyle/>
          <a:p>
            <a:fld id="{0942B493-01B0-407B-8D62-369D56DAEE15}" type="slidenum">
              <a:rPr lang="en-US" smtClean="0"/>
              <a:t>7</a:t>
            </a:fld>
            <a:endParaRPr lang="en-US"/>
          </a:p>
        </p:txBody>
      </p:sp>
    </p:spTree>
    <p:extLst>
      <p:ext uri="{BB962C8B-B14F-4D97-AF65-F5344CB8AC3E}">
        <p14:creationId xmlns:p14="http://schemas.microsoft.com/office/powerpoint/2010/main" val="1536384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wrapping up, I’d say we’re really proud of what we’ve accomplished with this project. We set out to build a machine learning model that could predict flight delays in real time, and we succeeded. The combination of </a:t>
            </a:r>
            <a:r>
              <a:rPr lang="en-US" dirty="0" err="1"/>
              <a:t>XGBoost</a:t>
            </a:r>
            <a:r>
              <a:rPr lang="en-US" dirty="0"/>
              <a:t> and Random Forest turned out to be a winning strategy. While there’s always room for improvement, especially in terms of expanding the model to other airports, we’ve laid a strong foundation that could significantly benefit airlines and passengers alike.“</a:t>
            </a:r>
          </a:p>
          <a:p>
            <a:endParaRPr lang="en-US" dirty="0"/>
          </a:p>
          <a:p>
            <a:r>
              <a:rPr lang="en-US" dirty="0"/>
              <a:t>"Looking ahead, we’re eager to refine the model further. There’s potential to incorporate even more data sources, which could help make our predictions even more accurate. We also plan to test how well this model can be applied to other airports beyond JFK. The more versatile our model, the more impact it can have across the industry."</a:t>
            </a:r>
          </a:p>
        </p:txBody>
      </p:sp>
      <p:sp>
        <p:nvSpPr>
          <p:cNvPr id="4" name="Slide Number Placeholder 3"/>
          <p:cNvSpPr>
            <a:spLocks noGrp="1"/>
          </p:cNvSpPr>
          <p:nvPr>
            <p:ph type="sldNum" sz="quarter" idx="5"/>
          </p:nvPr>
        </p:nvSpPr>
        <p:spPr/>
        <p:txBody>
          <a:bodyPr/>
          <a:lstStyle/>
          <a:p>
            <a:fld id="{0942B493-01B0-407B-8D62-369D56DAEE15}" type="slidenum">
              <a:rPr lang="en-US" smtClean="0"/>
              <a:t>8</a:t>
            </a:fld>
            <a:endParaRPr lang="en-US"/>
          </a:p>
        </p:txBody>
      </p:sp>
    </p:spTree>
    <p:extLst>
      <p:ext uri="{BB962C8B-B14F-4D97-AF65-F5344CB8AC3E}">
        <p14:creationId xmlns:p14="http://schemas.microsoft.com/office/powerpoint/2010/main" val="2430916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8/14/2024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8/14/2024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11" Type="http://schemas.openxmlformats.org/officeDocument/2006/relationships/image" Target="../media/image2.png"/><Relationship Id="rId5" Type="http://schemas.openxmlformats.org/officeDocument/2006/relationships/diagramData" Target="../diagrams/data2.xml"/><Relationship Id="rId10" Type="http://schemas.openxmlformats.org/officeDocument/2006/relationships/image" Target="../media/image9.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4.xml"/><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slideLayout" Target="../slideLayouts/slideLayout2.xml"/><Relationship Id="rId7" Type="http://schemas.openxmlformats.org/officeDocument/2006/relationships/diagramLayout" Target="../diagrams/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Data" Target="../diagrams/data4.xml"/><Relationship Id="rId11" Type="http://schemas.openxmlformats.org/officeDocument/2006/relationships/image" Target="../media/image2.png"/><Relationship Id="rId5" Type="http://schemas.openxmlformats.org/officeDocument/2006/relationships/image" Target="../media/image12.jpeg"/><Relationship Id="rId10" Type="http://schemas.microsoft.com/office/2007/relationships/diagramDrawing" Target="../diagrams/drawing4.xml"/><Relationship Id="rId4" Type="http://schemas.openxmlformats.org/officeDocument/2006/relationships/notesSlide" Target="../notesSlides/notesSlide6.xml"/><Relationship Id="rId9" Type="http://schemas.openxmlformats.org/officeDocument/2006/relationships/diagramColors" Target="../diagrams/colors4.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5.xml"/><Relationship Id="rId11" Type="http://schemas.openxmlformats.org/officeDocument/2006/relationships/image" Target="../media/image2.png"/><Relationship Id="rId5" Type="http://schemas.openxmlformats.org/officeDocument/2006/relationships/diagramData" Target="../diagrams/data5.xml"/><Relationship Id="rId10" Type="http://schemas.openxmlformats.org/officeDocument/2006/relationships/image" Target="../media/image16.png"/><Relationship Id="rId4" Type="http://schemas.openxmlformats.org/officeDocument/2006/relationships/notesSlide" Target="../notesSlides/notesSlide7.xml"/><Relationship Id="rId9" Type="http://schemas.microsoft.com/office/2007/relationships/diagramDrawing" Target="../diagrams/drawing5.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2.png"/><Relationship Id="rId4" Type="http://schemas.openxmlformats.org/officeDocument/2006/relationships/notesSlide" Target="../notesSlides/notesSlide8.xml"/><Relationship Id="rId9" Type="http://schemas.microsoft.com/office/2007/relationships/diagramDrawing" Target="../diagrams/drawing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98FE0E0-D95D-46EF-A375-475D4DB0E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0060" y="640080"/>
            <a:ext cx="5170931" cy="3566160"/>
          </a:xfrm>
        </p:spPr>
        <p:txBody>
          <a:bodyPr>
            <a:normAutofit/>
          </a:bodyPr>
          <a:lstStyle/>
          <a:p>
            <a:pPr algn="l"/>
            <a:r>
              <a:rPr lang="en-US" sz="5700" dirty="0"/>
              <a:t>Real-Time Flight Delay Prediction Using Machine Learning</a:t>
            </a:r>
          </a:p>
        </p:txBody>
      </p:sp>
      <p:sp>
        <p:nvSpPr>
          <p:cNvPr id="3" name="Subtitle 2"/>
          <p:cNvSpPr>
            <a:spLocks noGrp="1"/>
          </p:cNvSpPr>
          <p:nvPr>
            <p:ph type="subTitle" idx="1"/>
          </p:nvPr>
        </p:nvSpPr>
        <p:spPr>
          <a:xfrm>
            <a:off x="480060" y="4636008"/>
            <a:ext cx="5170932" cy="1144444"/>
          </a:xfrm>
        </p:spPr>
        <p:txBody>
          <a:bodyPr>
            <a:normAutofit/>
          </a:bodyPr>
          <a:lstStyle/>
          <a:p>
            <a:pPr algn="l"/>
            <a:r>
              <a:rPr lang="en-US" dirty="0"/>
              <a:t>An In-Depth Analysis and Model Development</a:t>
            </a:r>
          </a:p>
        </p:txBody>
      </p:sp>
      <p:sp>
        <p:nvSpPr>
          <p:cNvPr id="20" name="sketchy line">
            <a:extLst>
              <a:ext uri="{FF2B5EF4-FFF2-40B4-BE49-F238E27FC236}">
                <a16:creationId xmlns:a16="http://schemas.microsoft.com/office/drawing/2014/main" id="{2D82A42F-AEBE-4065-9792-036A904D8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734" y="4409267"/>
            <a:ext cx="3182692" cy="18288"/>
          </a:xfrm>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3134" y="4516"/>
                  <a:pt x="3181865" y="12266"/>
                  <a:pt x="3182692" y="18288"/>
                </a:cubicBezTo>
                <a:cubicBezTo>
                  <a:pt x="2947402" y="22440"/>
                  <a:pt x="2876226" y="27191"/>
                  <a:pt x="2609807" y="18288"/>
                </a:cubicBezTo>
                <a:cubicBezTo>
                  <a:pt x="2343389" y="9385"/>
                  <a:pt x="2326689" y="25579"/>
                  <a:pt x="2068750" y="18288"/>
                </a:cubicBezTo>
                <a:cubicBezTo>
                  <a:pt x="1810811" y="10997"/>
                  <a:pt x="1713836" y="48219"/>
                  <a:pt x="1432211" y="18288"/>
                </a:cubicBezTo>
                <a:cubicBezTo>
                  <a:pt x="1150586" y="-11643"/>
                  <a:pt x="982765" y="3747"/>
                  <a:pt x="859327" y="18288"/>
                </a:cubicBezTo>
                <a:cubicBezTo>
                  <a:pt x="735889" y="32829"/>
                  <a:pt x="254183" y="35231"/>
                  <a:pt x="0" y="18288"/>
                </a:cubicBezTo>
                <a:cubicBezTo>
                  <a:pt x="-306" y="11477"/>
                  <a:pt x="485" y="4355"/>
                  <a:pt x="0" y="0"/>
                </a:cubicBezTo>
                <a:close/>
              </a:path>
              <a:path w="3182692" h="18288"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3269" y="4624"/>
                  <a:pt x="3183511" y="11191"/>
                  <a:pt x="3182692" y="18288"/>
                </a:cubicBezTo>
                <a:cubicBezTo>
                  <a:pt x="3026065" y="-10849"/>
                  <a:pt x="2775006" y="23067"/>
                  <a:pt x="2546154" y="18288"/>
                </a:cubicBezTo>
                <a:cubicBezTo>
                  <a:pt x="2317302" y="13509"/>
                  <a:pt x="2168173" y="-8513"/>
                  <a:pt x="1845961" y="18288"/>
                </a:cubicBezTo>
                <a:cubicBezTo>
                  <a:pt x="1523749" y="45089"/>
                  <a:pt x="1450078" y="-844"/>
                  <a:pt x="1304904" y="18288"/>
                </a:cubicBezTo>
                <a:cubicBezTo>
                  <a:pt x="1159730" y="37420"/>
                  <a:pt x="942635" y="-10021"/>
                  <a:pt x="604711" y="18288"/>
                </a:cubicBezTo>
                <a:cubicBezTo>
                  <a:pt x="266787" y="46597"/>
                  <a:pt x="141927" y="-8395"/>
                  <a:pt x="0" y="18288"/>
                </a:cubicBezTo>
                <a:cubicBezTo>
                  <a:pt x="-171" y="12755"/>
                  <a:pt x="-690" y="793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4485F3E-D571-6ECE-F3C0-E64E4B2A1D27}"/>
              </a:ext>
            </a:extLst>
          </p:cNvPr>
          <p:cNvPicPr>
            <a:picLocks noChangeAspect="1"/>
          </p:cNvPicPr>
          <p:nvPr/>
        </p:nvPicPr>
        <p:blipFill>
          <a:blip r:embed="rId5"/>
          <a:srcRect l="63098" r="7432"/>
          <a:stretch/>
        </p:blipFill>
        <p:spPr>
          <a:xfrm>
            <a:off x="6104852" y="10"/>
            <a:ext cx="3039149" cy="6857990"/>
          </a:xfrm>
          <a:custGeom>
            <a:avLst/>
            <a:gdLst/>
            <a:ahLst/>
            <a:cxnLst/>
            <a:rect l="l" t="t" r="r" b="b"/>
            <a:pathLst>
              <a:path w="4052199" h="6858000">
                <a:moveTo>
                  <a:pt x="25603" y="0"/>
                </a:moveTo>
                <a:lnTo>
                  <a:pt x="4052199" y="0"/>
                </a:lnTo>
                <a:lnTo>
                  <a:pt x="4052199" y="6858000"/>
                </a:lnTo>
                <a:lnTo>
                  <a:pt x="28079" y="6858000"/>
                </a:lnTo>
                <a:lnTo>
                  <a:pt x="37459" y="6497135"/>
                </a:lnTo>
                <a:cubicBezTo>
                  <a:pt x="37586" y="6492050"/>
                  <a:pt x="38603" y="6487092"/>
                  <a:pt x="38603" y="6482007"/>
                </a:cubicBezTo>
                <a:cubicBezTo>
                  <a:pt x="47502" y="6367973"/>
                  <a:pt x="52587" y="6253939"/>
                  <a:pt x="18135" y="6142702"/>
                </a:cubicBezTo>
                <a:cubicBezTo>
                  <a:pt x="15084" y="6132214"/>
                  <a:pt x="13495" y="6121344"/>
                  <a:pt x="13432" y="6110411"/>
                </a:cubicBezTo>
                <a:cubicBezTo>
                  <a:pt x="11690" y="6013324"/>
                  <a:pt x="15936" y="5916236"/>
                  <a:pt x="26145" y="5819669"/>
                </a:cubicBezTo>
                <a:cubicBezTo>
                  <a:pt x="31229" y="5760555"/>
                  <a:pt x="26017" y="5700423"/>
                  <a:pt x="42926" y="5641690"/>
                </a:cubicBezTo>
                <a:cubicBezTo>
                  <a:pt x="50337" y="5612565"/>
                  <a:pt x="54595" y="5582728"/>
                  <a:pt x="55638" y="5552700"/>
                </a:cubicBezTo>
                <a:cubicBezTo>
                  <a:pt x="60087" y="5479983"/>
                  <a:pt x="38603" y="5411588"/>
                  <a:pt x="18263" y="5343066"/>
                </a:cubicBezTo>
                <a:cubicBezTo>
                  <a:pt x="7456" y="5306707"/>
                  <a:pt x="-5384" y="5269459"/>
                  <a:pt x="2372" y="5231320"/>
                </a:cubicBezTo>
                <a:cubicBezTo>
                  <a:pt x="16076" y="5173655"/>
                  <a:pt x="23920" y="5114744"/>
                  <a:pt x="25763" y="5055502"/>
                </a:cubicBezTo>
                <a:cubicBezTo>
                  <a:pt x="25635" y="5012660"/>
                  <a:pt x="15338" y="4970962"/>
                  <a:pt x="18898" y="4928374"/>
                </a:cubicBezTo>
                <a:cubicBezTo>
                  <a:pt x="27073" y="4845715"/>
                  <a:pt x="29157" y="4762561"/>
                  <a:pt x="25127" y="4679584"/>
                </a:cubicBezTo>
                <a:cubicBezTo>
                  <a:pt x="25077" y="4646429"/>
                  <a:pt x="28776" y="4613376"/>
                  <a:pt x="36187" y="4581060"/>
                </a:cubicBezTo>
                <a:cubicBezTo>
                  <a:pt x="45493" y="4524043"/>
                  <a:pt x="47464" y="4466060"/>
                  <a:pt x="42036" y="4408547"/>
                </a:cubicBezTo>
                <a:cubicBezTo>
                  <a:pt x="36060" y="4341932"/>
                  <a:pt x="18263" y="4276334"/>
                  <a:pt x="13685" y="4209719"/>
                </a:cubicBezTo>
                <a:cubicBezTo>
                  <a:pt x="6694" y="4099371"/>
                  <a:pt x="16610" y="3989024"/>
                  <a:pt x="26398" y="3879186"/>
                </a:cubicBezTo>
                <a:cubicBezTo>
                  <a:pt x="34026" y="3808731"/>
                  <a:pt x="36060" y="3737781"/>
                  <a:pt x="32501" y="3667009"/>
                </a:cubicBezTo>
                <a:cubicBezTo>
                  <a:pt x="28051" y="3610818"/>
                  <a:pt x="21059" y="3554755"/>
                  <a:pt x="19788" y="3498437"/>
                </a:cubicBezTo>
                <a:cubicBezTo>
                  <a:pt x="17627" y="3398006"/>
                  <a:pt x="18390" y="3297701"/>
                  <a:pt x="24237" y="3197143"/>
                </a:cubicBezTo>
                <a:cubicBezTo>
                  <a:pt x="27162" y="3146928"/>
                  <a:pt x="32119" y="3096966"/>
                  <a:pt x="34026" y="3046242"/>
                </a:cubicBezTo>
                <a:cubicBezTo>
                  <a:pt x="35933" y="2995518"/>
                  <a:pt x="40001" y="2944413"/>
                  <a:pt x="28433" y="2894578"/>
                </a:cubicBezTo>
                <a:cubicBezTo>
                  <a:pt x="8855" y="2810038"/>
                  <a:pt x="23220" y="2725879"/>
                  <a:pt x="27415" y="2641593"/>
                </a:cubicBezTo>
                <a:cubicBezTo>
                  <a:pt x="29958" y="2589217"/>
                  <a:pt x="45214" y="2535568"/>
                  <a:pt x="31738" y="2484717"/>
                </a:cubicBezTo>
                <a:cubicBezTo>
                  <a:pt x="10507" y="2405008"/>
                  <a:pt x="24492" y="2326951"/>
                  <a:pt x="31738" y="2248513"/>
                </a:cubicBezTo>
                <a:cubicBezTo>
                  <a:pt x="40218" y="2174283"/>
                  <a:pt x="38768" y="2099252"/>
                  <a:pt x="27415" y="2025403"/>
                </a:cubicBezTo>
                <a:cubicBezTo>
                  <a:pt x="12986" y="1952165"/>
                  <a:pt x="12986" y="1876803"/>
                  <a:pt x="27415" y="1803565"/>
                </a:cubicBezTo>
                <a:cubicBezTo>
                  <a:pt x="39276" y="1743102"/>
                  <a:pt x="40598" y="1681038"/>
                  <a:pt x="31356" y="1620119"/>
                </a:cubicBezTo>
                <a:cubicBezTo>
                  <a:pt x="25127" y="1576514"/>
                  <a:pt x="13940" y="1533163"/>
                  <a:pt x="12414" y="1489558"/>
                </a:cubicBezTo>
                <a:cubicBezTo>
                  <a:pt x="9262" y="1398420"/>
                  <a:pt x="11118" y="1307167"/>
                  <a:pt x="18008" y="1216233"/>
                </a:cubicBezTo>
                <a:cubicBezTo>
                  <a:pt x="26017" y="1112496"/>
                  <a:pt x="41400" y="1009268"/>
                  <a:pt x="30721" y="904896"/>
                </a:cubicBezTo>
                <a:cubicBezTo>
                  <a:pt x="27162" y="869046"/>
                  <a:pt x="19661" y="833323"/>
                  <a:pt x="18771" y="797346"/>
                </a:cubicBezTo>
                <a:cubicBezTo>
                  <a:pt x="17118" y="730095"/>
                  <a:pt x="16737" y="663607"/>
                  <a:pt x="20169" y="593941"/>
                </a:cubicBezTo>
                <a:cubicBezTo>
                  <a:pt x="23602" y="524274"/>
                  <a:pt x="38348" y="451938"/>
                  <a:pt x="28433" y="383798"/>
                </a:cubicBezTo>
                <a:cubicBezTo>
                  <a:pt x="18516" y="315657"/>
                  <a:pt x="24873" y="248406"/>
                  <a:pt x="31229" y="181410"/>
                </a:cubicBezTo>
                <a:cubicBezTo>
                  <a:pt x="34344" y="149565"/>
                  <a:pt x="36410" y="118069"/>
                  <a:pt x="35854" y="86700"/>
                </a:cubicBezTo>
                <a:close/>
              </a:path>
            </a:pathLst>
          </a:custGeom>
        </p:spPr>
      </p:pic>
      <p:sp>
        <p:nvSpPr>
          <p:cNvPr id="4" name="Subtitle 2">
            <a:extLst>
              <a:ext uri="{FF2B5EF4-FFF2-40B4-BE49-F238E27FC236}">
                <a16:creationId xmlns:a16="http://schemas.microsoft.com/office/drawing/2014/main" id="{8D2D5A8D-EF26-921C-BD3A-41404A8E7252}"/>
              </a:ext>
            </a:extLst>
          </p:cNvPr>
          <p:cNvSpPr txBox="1">
            <a:spLocks/>
          </p:cNvSpPr>
          <p:nvPr/>
        </p:nvSpPr>
        <p:spPr>
          <a:xfrm>
            <a:off x="480060" y="5734813"/>
            <a:ext cx="5170932" cy="1144444"/>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endParaRPr lang="en-US" dirty="0"/>
          </a:p>
          <a:p>
            <a:pPr algn="l"/>
            <a:r>
              <a:rPr lang="en-US" sz="2000" dirty="0"/>
              <a:t>By Ali El Masri</a:t>
            </a:r>
          </a:p>
        </p:txBody>
      </p:sp>
      <p:pic>
        <p:nvPicPr>
          <p:cNvPr id="39" name="Audio 38">
            <a:hlinkClick r:id="" action="ppaction://media"/>
            <a:extLst>
              <a:ext uri="{FF2B5EF4-FFF2-40B4-BE49-F238E27FC236}">
                <a16:creationId xmlns:a16="http://schemas.microsoft.com/office/drawing/2014/main" id="{CA07B46A-98D2-81DD-DFBA-34C890EC0D6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2376"/>
    </mc:Choice>
    <mc:Fallback xmlns="">
      <p:transition spd="slow" advTm="22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par>
                                <p:cTn id="10" presetID="10" presetClass="entr" presetSubtype="0" fill="hold" grpId="0" nodeType="withEffect">
                                  <p:stCondLst>
                                    <p:cond delay="1500"/>
                                  </p:stCondLst>
                                  <p:iterate>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700"/>
                                        <p:tgtEl>
                                          <p:spTgt spid="3">
                                            <p:txEl>
                                              <p:pRg st="0" end="0"/>
                                            </p:txEl>
                                          </p:spTgt>
                                        </p:tgtEl>
                                      </p:cBhvr>
                                    </p:animEffect>
                                  </p:childTnLst>
                                </p:cTn>
                              </p:par>
                              <p:par>
                                <p:cTn id="13" presetID="10" presetClass="entr" presetSubtype="0" fill="hold" grpId="0" nodeType="withEffect">
                                  <p:stCondLst>
                                    <p:cond delay="1500"/>
                                  </p:stCondLst>
                                  <p:iterate>
                                    <p:tmPct val="10000"/>
                                  </p:iterate>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7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39"/>
                </p:tgtEl>
              </p:cMediaNode>
            </p:audio>
          </p:childTnLst>
        </p:cTn>
      </p:par>
    </p:tnLst>
    <p:bldLst>
      <p:bldP spid="2" grpId="0"/>
      <p:bldP spid="3" grpId="0" build="p"/>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256032"/>
            <a:ext cx="7879842" cy="1014984"/>
          </a:xfrm>
        </p:spPr>
        <p:txBody>
          <a:bodyPr anchor="b">
            <a:normAutofit/>
          </a:bodyPr>
          <a:lstStyle/>
          <a:p>
            <a:r>
              <a:t>Introduction</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523B0C61-6DB6-F67E-2A24-698577B853CA}"/>
              </a:ext>
            </a:extLst>
          </p:cNvPr>
          <p:cNvGraphicFramePr>
            <a:graphicFrameLocks noGrp="1"/>
          </p:cNvGraphicFramePr>
          <p:nvPr>
            <p:ph idx="1"/>
            <p:extLst>
              <p:ext uri="{D42A27DB-BD31-4B8C-83A1-F6EECF244321}">
                <p14:modId xmlns:p14="http://schemas.microsoft.com/office/powerpoint/2010/main" val="3151921399"/>
              </p:ext>
            </p:extLst>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1" name="Audio 40">
            <a:hlinkClick r:id="" action="ppaction://media"/>
            <a:extLst>
              <a:ext uri="{FF2B5EF4-FFF2-40B4-BE49-F238E27FC236}">
                <a16:creationId xmlns:a16="http://schemas.microsoft.com/office/drawing/2014/main" id="{4E5917CD-110D-3F4A-96AB-F2D623F55D0D}"/>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8885"/>
    </mc:Choice>
    <mc:Fallback xmlns="">
      <p:transition spd="slow" advTm="38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9" name="Group 18">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9143998" cy="4267200"/>
            <a:chOff x="7467600" y="0"/>
            <a:chExt cx="4724400" cy="6858000"/>
          </a:xfrm>
        </p:grpSpPr>
        <p:sp>
          <p:nvSpPr>
            <p:cNvPr id="20" name="Rectangle 19">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3" name="Freeform: Shape 22">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8" name="Rectangle 27">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457201"/>
            <a:ext cx="84582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title"/>
          </p:nvPr>
        </p:nvSpPr>
        <p:spPr>
          <a:xfrm>
            <a:off x="857250" y="990599"/>
            <a:ext cx="7429500" cy="685800"/>
          </a:xfrm>
        </p:spPr>
        <p:txBody>
          <a:bodyPr anchor="t">
            <a:normAutofit/>
          </a:bodyPr>
          <a:lstStyle/>
          <a:p>
            <a:r>
              <a:rPr lang="en-US" sz="3500"/>
              <a:t>Data Sources and Preparation</a:t>
            </a:r>
          </a:p>
        </p:txBody>
      </p:sp>
      <p:graphicFrame>
        <p:nvGraphicFramePr>
          <p:cNvPr id="5" name="Content Placeholder 2">
            <a:extLst>
              <a:ext uri="{FF2B5EF4-FFF2-40B4-BE49-F238E27FC236}">
                <a16:creationId xmlns:a16="http://schemas.microsoft.com/office/drawing/2014/main" id="{ECEB8EB1-48F2-E6E1-4649-4AA4C9969ED4}"/>
              </a:ext>
            </a:extLst>
          </p:cNvPr>
          <p:cNvGraphicFramePr>
            <a:graphicFrameLocks noGrp="1"/>
          </p:cNvGraphicFramePr>
          <p:nvPr>
            <p:ph idx="1"/>
            <p:extLst>
              <p:ext uri="{D42A27DB-BD31-4B8C-83A1-F6EECF244321}">
                <p14:modId xmlns:p14="http://schemas.microsoft.com/office/powerpoint/2010/main" val="2831888162"/>
              </p:ext>
            </p:extLst>
          </p:nvPr>
        </p:nvGraphicFramePr>
        <p:xfrm>
          <a:off x="514350" y="2137229"/>
          <a:ext cx="8115300" cy="14060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3">
            <a:extLst>
              <a:ext uri="{FF2B5EF4-FFF2-40B4-BE49-F238E27FC236}">
                <a16:creationId xmlns:a16="http://schemas.microsoft.com/office/drawing/2014/main" id="{E8FCF9BE-3A47-FF72-EFFB-8A2BE5C5A54C}"/>
              </a:ext>
            </a:extLst>
          </p:cNvPr>
          <p:cNvPicPr>
            <a:picLocks noChangeAspect="1"/>
          </p:cNvPicPr>
          <p:nvPr/>
        </p:nvPicPr>
        <p:blipFill>
          <a:blip r:embed="rId10"/>
          <a:stretch>
            <a:fillRect/>
          </a:stretch>
        </p:blipFill>
        <p:spPr>
          <a:xfrm>
            <a:off x="2469241" y="3543301"/>
            <a:ext cx="4335539" cy="2759528"/>
          </a:xfrm>
          <a:prstGeom prst="rect">
            <a:avLst/>
          </a:prstGeom>
        </p:spPr>
      </p:pic>
      <p:pic>
        <p:nvPicPr>
          <p:cNvPr id="52" name="Audio 51">
            <a:hlinkClick r:id="" action="ppaction://media"/>
            <a:extLst>
              <a:ext uri="{FF2B5EF4-FFF2-40B4-BE49-F238E27FC236}">
                <a16:creationId xmlns:a16="http://schemas.microsoft.com/office/drawing/2014/main" id="{AA72968F-88E8-7FAC-0960-9D9C55E837A9}"/>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033784605"/>
      </p:ext>
    </p:extLst>
  </p:cSld>
  <p:clrMapOvr>
    <a:masterClrMapping/>
  </p:clrMapOvr>
  <mc:AlternateContent xmlns:mc="http://schemas.openxmlformats.org/markup-compatibility/2006" xmlns:p14="http://schemas.microsoft.com/office/powerpoint/2010/main">
    <mc:Choice Requires="p14">
      <p:transition spd="slow" p14:dur="2000" advTm="43364"/>
    </mc:Choice>
    <mc:Fallback xmlns="">
      <p:transition spd="slow" advTm="43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384350"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p:cNvSpPr>
            <a:spLocks noGrp="1"/>
          </p:cNvSpPr>
          <p:nvPr>
            <p:ph type="title"/>
          </p:nvPr>
        </p:nvSpPr>
        <p:spPr>
          <a:xfrm>
            <a:off x="628650" y="643467"/>
            <a:ext cx="2213403" cy="5571066"/>
          </a:xfrm>
        </p:spPr>
        <p:txBody>
          <a:bodyPr>
            <a:normAutofit/>
          </a:bodyPr>
          <a:lstStyle/>
          <a:p>
            <a:r>
              <a:rPr lang="en-US" sz="3700" dirty="0">
                <a:solidFill>
                  <a:srgbClr val="FFFFFF"/>
                </a:solidFill>
              </a:rPr>
              <a:t>Modeling Approach</a:t>
            </a:r>
          </a:p>
        </p:txBody>
      </p:sp>
      <p:graphicFrame>
        <p:nvGraphicFramePr>
          <p:cNvPr id="5" name="Content Placeholder 2">
            <a:extLst>
              <a:ext uri="{FF2B5EF4-FFF2-40B4-BE49-F238E27FC236}">
                <a16:creationId xmlns:a16="http://schemas.microsoft.com/office/drawing/2014/main" id="{104D138A-BBF2-76EC-C16F-EFB7FFF683F4}"/>
              </a:ext>
            </a:extLst>
          </p:cNvPr>
          <p:cNvGraphicFramePr>
            <a:graphicFrameLocks noGrp="1"/>
          </p:cNvGraphicFramePr>
          <p:nvPr>
            <p:ph idx="1"/>
            <p:extLst>
              <p:ext uri="{D42A27DB-BD31-4B8C-83A1-F6EECF244321}">
                <p14:modId xmlns:p14="http://schemas.microsoft.com/office/powerpoint/2010/main" val="2618727899"/>
              </p:ext>
            </p:extLst>
          </p:nvPr>
        </p:nvGraphicFramePr>
        <p:xfrm>
          <a:off x="3905730" y="643466"/>
          <a:ext cx="4718785" cy="55307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0" name="Audio 39">
            <a:hlinkClick r:id="" action="ppaction://media"/>
            <a:extLst>
              <a:ext uri="{FF2B5EF4-FFF2-40B4-BE49-F238E27FC236}">
                <a16:creationId xmlns:a16="http://schemas.microsoft.com/office/drawing/2014/main" id="{3D70D522-4A1C-F105-9635-AD9FB03C4AC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150698841"/>
      </p:ext>
    </p:extLst>
  </p:cSld>
  <p:clrMapOvr>
    <a:masterClrMapping/>
  </p:clrMapOvr>
  <mc:AlternateContent xmlns:mc="http://schemas.openxmlformats.org/markup-compatibility/2006" xmlns:p14="http://schemas.microsoft.com/office/powerpoint/2010/main">
    <mc:Choice Requires="p14">
      <p:transition spd="slow" p14:dur="2000" advTm="58739"/>
    </mc:Choice>
    <mc:Fallback xmlns="">
      <p:transition spd="slow" advTm="58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0" y="457200"/>
            <a:ext cx="8182230" cy="1368614"/>
          </a:xfrm>
        </p:spPr>
        <p:txBody>
          <a:bodyPr vert="horz" lIns="91440" tIns="45720" rIns="91440" bIns="45720" rtlCol="0" anchor="ctr">
            <a:normAutofit/>
          </a:bodyPr>
          <a:lstStyle/>
          <a:p>
            <a:pPr defTabSz="914400">
              <a:lnSpc>
                <a:spcPct val="90000"/>
              </a:lnSpc>
            </a:pPr>
            <a:r>
              <a:rPr lang="en-US" sz="5300"/>
              <a:t>Model Architecture Diagram</a:t>
            </a:r>
          </a:p>
        </p:txBody>
      </p:sp>
      <p:sp>
        <p:nvSpPr>
          <p:cNvPr id="3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7560" y="1850683"/>
            <a:ext cx="2468880" cy="18288"/>
          </a:xfrm>
          <a:custGeom>
            <a:avLst/>
            <a:gdLst>
              <a:gd name="connsiteX0" fmla="*/ 0 w 2468880"/>
              <a:gd name="connsiteY0" fmla="*/ 0 h 18288"/>
              <a:gd name="connsiteX1" fmla="*/ 592531 w 2468880"/>
              <a:gd name="connsiteY1" fmla="*/ 0 h 18288"/>
              <a:gd name="connsiteX2" fmla="*/ 1160374 w 2468880"/>
              <a:gd name="connsiteY2" fmla="*/ 0 h 18288"/>
              <a:gd name="connsiteX3" fmla="*/ 1728216 w 2468880"/>
              <a:gd name="connsiteY3" fmla="*/ 0 h 18288"/>
              <a:gd name="connsiteX4" fmla="*/ 2468880 w 2468880"/>
              <a:gd name="connsiteY4" fmla="*/ 0 h 18288"/>
              <a:gd name="connsiteX5" fmla="*/ 2468880 w 2468880"/>
              <a:gd name="connsiteY5" fmla="*/ 18288 h 18288"/>
              <a:gd name="connsiteX6" fmla="*/ 1802282 w 2468880"/>
              <a:gd name="connsiteY6" fmla="*/ 18288 h 18288"/>
              <a:gd name="connsiteX7" fmla="*/ 1209751 w 2468880"/>
              <a:gd name="connsiteY7" fmla="*/ 18288 h 18288"/>
              <a:gd name="connsiteX8" fmla="*/ 641909 w 2468880"/>
              <a:gd name="connsiteY8" fmla="*/ 18288 h 18288"/>
              <a:gd name="connsiteX9" fmla="*/ 0 w 2468880"/>
              <a:gd name="connsiteY9" fmla="*/ 18288 h 18288"/>
              <a:gd name="connsiteX10" fmla="*/ 0 w 246888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8880" h="18288" fill="none" extrusionOk="0">
                <a:moveTo>
                  <a:pt x="0" y="0"/>
                </a:moveTo>
                <a:cubicBezTo>
                  <a:pt x="171523" y="-1510"/>
                  <a:pt x="416079" y="20036"/>
                  <a:pt x="592531" y="0"/>
                </a:cubicBezTo>
                <a:cubicBezTo>
                  <a:pt x="768983" y="-20036"/>
                  <a:pt x="878305" y="13110"/>
                  <a:pt x="1160374" y="0"/>
                </a:cubicBezTo>
                <a:cubicBezTo>
                  <a:pt x="1442443" y="-13110"/>
                  <a:pt x="1612108" y="24695"/>
                  <a:pt x="1728216" y="0"/>
                </a:cubicBezTo>
                <a:cubicBezTo>
                  <a:pt x="1844324" y="-24695"/>
                  <a:pt x="2271040" y="20667"/>
                  <a:pt x="2468880" y="0"/>
                </a:cubicBezTo>
                <a:cubicBezTo>
                  <a:pt x="2468302" y="4771"/>
                  <a:pt x="2469633" y="12323"/>
                  <a:pt x="2468880" y="18288"/>
                </a:cubicBezTo>
                <a:cubicBezTo>
                  <a:pt x="2229297" y="-14659"/>
                  <a:pt x="2066775" y="30253"/>
                  <a:pt x="1802282" y="18288"/>
                </a:cubicBezTo>
                <a:cubicBezTo>
                  <a:pt x="1537789" y="6323"/>
                  <a:pt x="1379930" y="22266"/>
                  <a:pt x="1209751" y="18288"/>
                </a:cubicBezTo>
                <a:cubicBezTo>
                  <a:pt x="1039572" y="14310"/>
                  <a:pt x="837025" y="12850"/>
                  <a:pt x="641909" y="18288"/>
                </a:cubicBezTo>
                <a:cubicBezTo>
                  <a:pt x="446793" y="23726"/>
                  <a:pt x="170561" y="18472"/>
                  <a:pt x="0" y="18288"/>
                </a:cubicBezTo>
                <a:cubicBezTo>
                  <a:pt x="841" y="12879"/>
                  <a:pt x="-726" y="3977"/>
                  <a:pt x="0" y="0"/>
                </a:cubicBezTo>
                <a:close/>
              </a:path>
              <a:path w="2468880" h="18288" stroke="0" extrusionOk="0">
                <a:moveTo>
                  <a:pt x="0" y="0"/>
                </a:moveTo>
                <a:cubicBezTo>
                  <a:pt x="190931" y="24910"/>
                  <a:pt x="333688" y="11559"/>
                  <a:pt x="567842" y="0"/>
                </a:cubicBezTo>
                <a:cubicBezTo>
                  <a:pt x="801996" y="-11559"/>
                  <a:pt x="939971" y="-5677"/>
                  <a:pt x="1234440" y="0"/>
                </a:cubicBezTo>
                <a:cubicBezTo>
                  <a:pt x="1528909" y="5677"/>
                  <a:pt x="1658539" y="5184"/>
                  <a:pt x="1777594" y="0"/>
                </a:cubicBezTo>
                <a:cubicBezTo>
                  <a:pt x="1896649" y="-5184"/>
                  <a:pt x="2186164" y="23915"/>
                  <a:pt x="2468880" y="0"/>
                </a:cubicBezTo>
                <a:cubicBezTo>
                  <a:pt x="2468266" y="8857"/>
                  <a:pt x="2469384" y="13619"/>
                  <a:pt x="2468880" y="18288"/>
                </a:cubicBezTo>
                <a:cubicBezTo>
                  <a:pt x="2271330" y="36599"/>
                  <a:pt x="2001027" y="31554"/>
                  <a:pt x="1876349" y="18288"/>
                </a:cubicBezTo>
                <a:cubicBezTo>
                  <a:pt x="1751671" y="5022"/>
                  <a:pt x="1364652" y="15063"/>
                  <a:pt x="1209751" y="18288"/>
                </a:cubicBezTo>
                <a:cubicBezTo>
                  <a:pt x="1054850" y="21513"/>
                  <a:pt x="748438" y="20074"/>
                  <a:pt x="617220" y="18288"/>
                </a:cubicBezTo>
                <a:cubicBezTo>
                  <a:pt x="486002" y="16502"/>
                  <a:pt x="237432" y="27200"/>
                  <a:pt x="0" y="18288"/>
                </a:cubicBezTo>
                <a:cubicBezTo>
                  <a:pt x="-487" y="10816"/>
                  <a:pt x="-839" y="605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process&#10;&#10;Description automatically generated">
            <a:extLst>
              <a:ext uri="{FF2B5EF4-FFF2-40B4-BE49-F238E27FC236}">
                <a16:creationId xmlns:a16="http://schemas.microsoft.com/office/drawing/2014/main" id="{96E1FDC0-52CB-155B-2B40-A7ED47039F61}"/>
              </a:ext>
            </a:extLst>
          </p:cNvPr>
          <p:cNvPicPr>
            <a:picLocks noChangeAspect="1"/>
          </p:cNvPicPr>
          <p:nvPr/>
        </p:nvPicPr>
        <p:blipFill>
          <a:blip r:embed="rId5"/>
          <a:stretch>
            <a:fillRect/>
          </a:stretch>
        </p:blipFill>
        <p:spPr>
          <a:xfrm>
            <a:off x="1335816" y="2283014"/>
            <a:ext cx="2248305" cy="3965386"/>
          </a:xfrm>
          <a:prstGeom prst="rect">
            <a:avLst/>
          </a:prstGeom>
        </p:spPr>
      </p:pic>
      <p:pic>
        <p:nvPicPr>
          <p:cNvPr id="4" name="Picture 3" descr="A diagram of a model&#10;&#10;Description automatically generated">
            <a:extLst>
              <a:ext uri="{FF2B5EF4-FFF2-40B4-BE49-F238E27FC236}">
                <a16:creationId xmlns:a16="http://schemas.microsoft.com/office/drawing/2014/main" id="{D60A5998-F76E-714B-16BF-524B16394577}"/>
              </a:ext>
            </a:extLst>
          </p:cNvPr>
          <p:cNvPicPr>
            <a:picLocks noChangeAspect="1"/>
          </p:cNvPicPr>
          <p:nvPr/>
        </p:nvPicPr>
        <p:blipFill>
          <a:blip r:embed="rId6"/>
          <a:stretch>
            <a:fillRect/>
          </a:stretch>
        </p:blipFill>
        <p:spPr>
          <a:xfrm>
            <a:off x="5184321" y="2283014"/>
            <a:ext cx="3072299" cy="3965386"/>
          </a:xfrm>
          <a:prstGeom prst="rect">
            <a:avLst/>
          </a:prstGeom>
        </p:spPr>
      </p:pic>
      <p:pic>
        <p:nvPicPr>
          <p:cNvPr id="40" name="Audio 39">
            <a:hlinkClick r:id="" action="ppaction://media"/>
            <a:extLst>
              <a:ext uri="{FF2B5EF4-FFF2-40B4-BE49-F238E27FC236}">
                <a16:creationId xmlns:a16="http://schemas.microsoft.com/office/drawing/2014/main" id="{0F251D52-5147-FF75-EA15-A72506E5436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8996"/>
    </mc:Choice>
    <mc:Fallback xmlns="">
      <p:transition spd="slow" advTm="38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671760-A5C0-3793-FE8C-B58440A0CF14}"/>
              </a:ext>
            </a:extLst>
          </p:cNvPr>
          <p:cNvPicPr>
            <a:picLocks noChangeAspect="1"/>
          </p:cNvPicPr>
          <p:nvPr/>
        </p:nvPicPr>
        <p:blipFill>
          <a:blip r:embed="rId5">
            <a:duotone>
              <a:schemeClr val="bg2">
                <a:shade val="45000"/>
                <a:satMod val="135000"/>
              </a:schemeClr>
              <a:prstClr val="white"/>
            </a:duotone>
          </a:blip>
          <a:srcRect l="11906" r="13094"/>
          <a:stretch/>
        </p:blipFill>
        <p:spPr>
          <a:xfrm>
            <a:off x="0" y="10"/>
            <a:ext cx="9143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US" dirty="0"/>
              <a:t>Model Performance</a:t>
            </a:r>
          </a:p>
        </p:txBody>
      </p:sp>
      <p:graphicFrame>
        <p:nvGraphicFramePr>
          <p:cNvPr id="15" name="Content Placeholder 2">
            <a:extLst>
              <a:ext uri="{FF2B5EF4-FFF2-40B4-BE49-F238E27FC236}">
                <a16:creationId xmlns:a16="http://schemas.microsoft.com/office/drawing/2014/main" id="{06B8DEDD-77F6-B595-020C-D4DB63C65507}"/>
              </a:ext>
            </a:extLst>
          </p:cNvPr>
          <p:cNvGraphicFramePr>
            <a:graphicFrameLocks noGrp="1"/>
          </p:cNvGraphicFramePr>
          <p:nvPr>
            <p:ph idx="1"/>
            <p:extLst>
              <p:ext uri="{D42A27DB-BD31-4B8C-83A1-F6EECF244321}">
                <p14:modId xmlns:p14="http://schemas.microsoft.com/office/powerpoint/2010/main" val="3223566242"/>
              </p:ext>
            </p:extLst>
          </p:nvPr>
        </p:nvGraphicFramePr>
        <p:xfrm>
          <a:off x="0" y="1485900"/>
          <a:ext cx="8515350" cy="469106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4" name="Table 3">
            <a:extLst>
              <a:ext uri="{FF2B5EF4-FFF2-40B4-BE49-F238E27FC236}">
                <a16:creationId xmlns:a16="http://schemas.microsoft.com/office/drawing/2014/main" id="{0DAA8CC2-17BD-AB10-C190-CC8C44F6741B}"/>
              </a:ext>
            </a:extLst>
          </p:cNvPr>
          <p:cNvGraphicFramePr>
            <a:graphicFrameLocks noGrp="1"/>
          </p:cNvGraphicFramePr>
          <p:nvPr>
            <p:extLst>
              <p:ext uri="{D42A27DB-BD31-4B8C-83A1-F6EECF244321}">
                <p14:modId xmlns:p14="http://schemas.microsoft.com/office/powerpoint/2010/main" val="720599293"/>
              </p:ext>
            </p:extLst>
          </p:nvPr>
        </p:nvGraphicFramePr>
        <p:xfrm>
          <a:off x="4416879" y="2318660"/>
          <a:ext cx="3943360" cy="2560320"/>
        </p:xfrm>
        <a:graphic>
          <a:graphicData uri="http://schemas.openxmlformats.org/drawingml/2006/table">
            <a:tbl>
              <a:tblPr firstRow="1" bandRow="1">
                <a:tableStyleId>{5C22544A-7EE6-4342-B048-85BDC9FD1C3A}</a:tableStyleId>
              </a:tblPr>
              <a:tblGrid>
                <a:gridCol w="1971680">
                  <a:extLst>
                    <a:ext uri="{9D8B030D-6E8A-4147-A177-3AD203B41FA5}">
                      <a16:colId xmlns:a16="http://schemas.microsoft.com/office/drawing/2014/main" val="2980328034"/>
                    </a:ext>
                  </a:extLst>
                </a:gridCol>
                <a:gridCol w="1971680">
                  <a:extLst>
                    <a:ext uri="{9D8B030D-6E8A-4147-A177-3AD203B41FA5}">
                      <a16:colId xmlns:a16="http://schemas.microsoft.com/office/drawing/2014/main" val="3467716984"/>
                    </a:ext>
                  </a:extLst>
                </a:gridCol>
              </a:tblGrid>
              <a:tr h="332951">
                <a:tc>
                  <a:txBody>
                    <a:bodyPr/>
                    <a:lstStyle/>
                    <a:p>
                      <a:r>
                        <a:rPr lang="en-US" b="1" dirty="0"/>
                        <a:t>Metric</a:t>
                      </a:r>
                      <a:endParaRPr lang="en-US" dirty="0"/>
                    </a:p>
                  </a:txBody>
                  <a:tcPr anchor="ctr">
                    <a:solidFill>
                      <a:srgbClr val="00B050"/>
                    </a:solidFill>
                  </a:tcPr>
                </a:tc>
                <a:tc>
                  <a:txBody>
                    <a:bodyPr/>
                    <a:lstStyle/>
                    <a:p>
                      <a:r>
                        <a:rPr lang="en-US" dirty="0"/>
                        <a:t>Value</a:t>
                      </a:r>
                    </a:p>
                  </a:txBody>
                  <a:tcPr>
                    <a:solidFill>
                      <a:srgbClr val="00B050"/>
                    </a:solidFill>
                  </a:tcPr>
                </a:tc>
                <a:extLst>
                  <a:ext uri="{0D108BD9-81ED-4DB2-BD59-A6C34878D82A}">
                    <a16:rowId xmlns:a16="http://schemas.microsoft.com/office/drawing/2014/main" val="4163474303"/>
                  </a:ext>
                </a:extLst>
              </a:tr>
              <a:tr h="582664">
                <a:tc>
                  <a:txBody>
                    <a:bodyPr/>
                    <a:lstStyle/>
                    <a:p>
                      <a:r>
                        <a:rPr lang="en-US" dirty="0"/>
                        <a:t>Mean Absolute Error (MAE)</a:t>
                      </a:r>
                    </a:p>
                  </a:txBody>
                  <a:tcPr>
                    <a:solidFill>
                      <a:schemeClr val="accent6"/>
                    </a:solidFill>
                  </a:tcPr>
                </a:tc>
                <a:tc>
                  <a:txBody>
                    <a:bodyPr/>
                    <a:lstStyle/>
                    <a:p>
                      <a:r>
                        <a:rPr lang="en-US" dirty="0"/>
                        <a:t>1.72 minutes</a:t>
                      </a:r>
                    </a:p>
                  </a:txBody>
                  <a:tcPr>
                    <a:solidFill>
                      <a:schemeClr val="accent6"/>
                    </a:solidFill>
                  </a:tcPr>
                </a:tc>
                <a:extLst>
                  <a:ext uri="{0D108BD9-81ED-4DB2-BD59-A6C34878D82A}">
                    <a16:rowId xmlns:a16="http://schemas.microsoft.com/office/drawing/2014/main" val="120552930"/>
                  </a:ext>
                </a:extLst>
              </a:tr>
              <a:tr h="582664">
                <a:tc>
                  <a:txBody>
                    <a:bodyPr/>
                    <a:lstStyle/>
                    <a:p>
                      <a:r>
                        <a:rPr lang="en-US" dirty="0"/>
                        <a:t>Mean Squared Error (MSE)</a:t>
                      </a:r>
                    </a:p>
                  </a:txBody>
                  <a:tcPr>
                    <a:solidFill>
                      <a:schemeClr val="accent6"/>
                    </a:solidFill>
                  </a:tcPr>
                </a:tc>
                <a:tc>
                  <a:txBody>
                    <a:bodyPr/>
                    <a:lstStyle/>
                    <a:p>
                      <a:r>
                        <a:rPr lang="en-US" dirty="0"/>
                        <a:t>13.54</a:t>
                      </a:r>
                    </a:p>
                  </a:txBody>
                  <a:tcPr>
                    <a:solidFill>
                      <a:schemeClr val="accent6"/>
                    </a:solidFill>
                  </a:tcPr>
                </a:tc>
                <a:extLst>
                  <a:ext uri="{0D108BD9-81ED-4DB2-BD59-A6C34878D82A}">
                    <a16:rowId xmlns:a16="http://schemas.microsoft.com/office/drawing/2014/main" val="2769106050"/>
                  </a:ext>
                </a:extLst>
              </a:tr>
              <a:tr h="812214">
                <a:tc>
                  <a:txBody>
                    <a:bodyPr/>
                    <a:lstStyle/>
                    <a:p>
                      <a:r>
                        <a:rPr lang="en-US" dirty="0"/>
                        <a:t>Root Mean Squared Error (RMSE)</a:t>
                      </a:r>
                    </a:p>
                  </a:txBody>
                  <a:tcPr>
                    <a:solidFill>
                      <a:schemeClr val="accent6"/>
                    </a:solidFill>
                  </a:tcPr>
                </a:tc>
                <a:tc>
                  <a:txBody>
                    <a:bodyPr/>
                    <a:lstStyle/>
                    <a:p>
                      <a:r>
                        <a:rPr lang="en-US" dirty="0"/>
                        <a:t>3.68 minutes</a:t>
                      </a:r>
                    </a:p>
                  </a:txBody>
                  <a:tcPr>
                    <a:solidFill>
                      <a:schemeClr val="accent6"/>
                    </a:solidFill>
                  </a:tcPr>
                </a:tc>
                <a:extLst>
                  <a:ext uri="{0D108BD9-81ED-4DB2-BD59-A6C34878D82A}">
                    <a16:rowId xmlns:a16="http://schemas.microsoft.com/office/drawing/2014/main" val="3990909368"/>
                  </a:ext>
                </a:extLst>
              </a:tr>
            </a:tbl>
          </a:graphicData>
        </a:graphic>
      </p:graphicFrame>
      <p:pic>
        <p:nvPicPr>
          <p:cNvPr id="45" name="Audio 44">
            <a:hlinkClick r:id="" action="ppaction://media"/>
            <a:extLst>
              <a:ext uri="{FF2B5EF4-FFF2-40B4-BE49-F238E27FC236}">
                <a16:creationId xmlns:a16="http://schemas.microsoft.com/office/drawing/2014/main" id="{A855CAE9-EFA1-DC31-A7AE-3174E9BD3515}"/>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8095"/>
    </mc:Choice>
    <mc:Fallback xmlns="">
      <p:transition spd="slow" advTm="38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459863"/>
            <a:ext cx="7886700" cy="1004594"/>
          </a:xfrm>
        </p:spPr>
        <p:txBody>
          <a:bodyPr>
            <a:normAutofit/>
          </a:bodyPr>
          <a:lstStyle/>
          <a:p>
            <a:r>
              <a:rPr lang="en-US">
                <a:solidFill>
                  <a:srgbClr val="FFFFFF"/>
                </a:solidFill>
              </a:rPr>
              <a:t>Real-Time Prediction Pipeline</a:t>
            </a:r>
          </a:p>
        </p:txBody>
      </p:sp>
      <p:sp>
        <p:nvSpPr>
          <p:cNvPr id="25" name="Rectangle: Rounded Corners 24">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22" y="1587970"/>
            <a:ext cx="8274756"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7E7CE35-2735-F8B9-CFD2-A6313272D415}"/>
              </a:ext>
            </a:extLst>
          </p:cNvPr>
          <p:cNvGraphicFramePr>
            <a:graphicFrameLocks noGrp="1"/>
          </p:cNvGraphicFramePr>
          <p:nvPr>
            <p:ph idx="1"/>
            <p:extLst>
              <p:ext uri="{D42A27DB-BD31-4B8C-83A1-F6EECF244321}">
                <p14:modId xmlns:p14="http://schemas.microsoft.com/office/powerpoint/2010/main" val="208013945"/>
              </p:ext>
            </p:extLst>
          </p:nvPr>
        </p:nvGraphicFramePr>
        <p:xfrm>
          <a:off x="783770" y="1800911"/>
          <a:ext cx="7731579" cy="17605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3">
            <a:extLst>
              <a:ext uri="{FF2B5EF4-FFF2-40B4-BE49-F238E27FC236}">
                <a16:creationId xmlns:a16="http://schemas.microsoft.com/office/drawing/2014/main" id="{7EA32917-7BE8-A233-7FAA-A67EEA2A0682}"/>
              </a:ext>
            </a:extLst>
          </p:cNvPr>
          <p:cNvPicPr>
            <a:picLocks noChangeAspect="1"/>
          </p:cNvPicPr>
          <p:nvPr/>
        </p:nvPicPr>
        <p:blipFill>
          <a:blip r:embed="rId10"/>
          <a:stretch>
            <a:fillRect/>
          </a:stretch>
        </p:blipFill>
        <p:spPr>
          <a:xfrm>
            <a:off x="849086" y="4416879"/>
            <a:ext cx="7731579" cy="1501795"/>
          </a:xfrm>
          <a:prstGeom prst="rect">
            <a:avLst/>
          </a:prstGeom>
        </p:spPr>
      </p:pic>
      <p:sp>
        <p:nvSpPr>
          <p:cNvPr id="6" name="TextBox 5">
            <a:extLst>
              <a:ext uri="{FF2B5EF4-FFF2-40B4-BE49-F238E27FC236}">
                <a16:creationId xmlns:a16="http://schemas.microsoft.com/office/drawing/2014/main" id="{09787BB3-8EA8-77A3-FC80-8494B5082712}"/>
              </a:ext>
            </a:extLst>
          </p:cNvPr>
          <p:cNvSpPr txBox="1"/>
          <p:nvPr/>
        </p:nvSpPr>
        <p:spPr>
          <a:xfrm>
            <a:off x="2698296" y="3804513"/>
            <a:ext cx="3747408" cy="369332"/>
          </a:xfrm>
          <a:prstGeom prst="rect">
            <a:avLst/>
          </a:prstGeom>
          <a:noFill/>
        </p:spPr>
        <p:txBody>
          <a:bodyPr wrap="square" rtlCol="0">
            <a:spAutoFit/>
          </a:bodyPr>
          <a:lstStyle/>
          <a:p>
            <a:r>
              <a:rPr lang="en-US" dirty="0"/>
              <a:t>Trimmed Down Example Data frame </a:t>
            </a:r>
          </a:p>
        </p:txBody>
      </p:sp>
      <p:pic>
        <p:nvPicPr>
          <p:cNvPr id="93" name="Audio 92">
            <a:hlinkClick r:id="" action="ppaction://media"/>
            <a:extLst>
              <a:ext uri="{FF2B5EF4-FFF2-40B4-BE49-F238E27FC236}">
                <a16:creationId xmlns:a16="http://schemas.microsoft.com/office/drawing/2014/main" id="{6030251B-2DB1-00A1-A687-46C1B7C8B743}"/>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695440436"/>
      </p:ext>
    </p:extLst>
  </p:cSld>
  <p:clrMapOvr>
    <a:masterClrMapping/>
  </p:clrMapOvr>
  <mc:AlternateContent xmlns:mc="http://schemas.openxmlformats.org/markup-compatibility/2006" xmlns:p14="http://schemas.microsoft.com/office/powerpoint/2010/main">
    <mc:Choice Requires="p14">
      <p:transition spd="slow" p14:dur="2000" advTm="35537"/>
    </mc:Choice>
    <mc:Fallback xmlns="">
      <p:transition spd="slow" advTm="35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CC6BB2-28F8-4405-829D-0562733BE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5C2E53F0-AD54-4A55-99A0-EC896CE3C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FEFEF"/>
            </a:solidFill>
          </a:ln>
          <a:effectLst>
            <a:outerShdw blurRad="889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15F19F8-85EE-477A-ACBA-4B6D0697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8650" y="253397"/>
            <a:ext cx="7886700" cy="1273233"/>
          </a:xfrm>
        </p:spPr>
        <p:txBody>
          <a:bodyPr>
            <a:normAutofit/>
          </a:bodyPr>
          <a:lstStyle/>
          <a:p>
            <a:r>
              <a:rPr lang="en-US" sz="3500"/>
              <a:t>Conclusion</a:t>
            </a:r>
          </a:p>
        </p:txBody>
      </p:sp>
      <p:sp>
        <p:nvSpPr>
          <p:cNvPr id="15" name="Rectangle 1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970"/>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08D7090E-C562-3307-E735-EEFBE64BA212}"/>
              </a:ext>
            </a:extLst>
          </p:cNvPr>
          <p:cNvGraphicFramePr>
            <a:graphicFrameLocks noGrp="1"/>
          </p:cNvGraphicFramePr>
          <p:nvPr>
            <p:ph idx="1"/>
            <p:extLst>
              <p:ext uri="{D42A27DB-BD31-4B8C-83A1-F6EECF244321}">
                <p14:modId xmlns:p14="http://schemas.microsoft.com/office/powerpoint/2010/main" val="16996988"/>
              </p:ext>
            </p:extLst>
          </p:nvPr>
        </p:nvGraphicFramePr>
        <p:xfrm>
          <a:off x="628650" y="2184158"/>
          <a:ext cx="7886700" cy="4061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7" name="Audio 36">
            <a:hlinkClick r:id="" action="ppaction://media"/>
            <a:extLst>
              <a:ext uri="{FF2B5EF4-FFF2-40B4-BE49-F238E27FC236}">
                <a16:creationId xmlns:a16="http://schemas.microsoft.com/office/drawing/2014/main" id="{EA96F688-DA98-3756-2120-6D868F8D6245}"/>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7913"/>
    </mc:Choice>
    <mc:Fallback xmlns="">
      <p:transition spd="slow" advTm="57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160</TotalTime>
  <Words>1132</Words>
  <Application>Microsoft Office PowerPoint</Application>
  <PresentationFormat>On-screen Show (4:3)</PresentationFormat>
  <Paragraphs>52</Paragraphs>
  <Slides>8</Slides>
  <Notes>8</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Arial</vt:lpstr>
      <vt:lpstr>Calibri</vt:lpstr>
      <vt:lpstr>Office Theme</vt:lpstr>
      <vt:lpstr>Real-Time Flight Delay Prediction Using Machine Learning</vt:lpstr>
      <vt:lpstr>Introduction</vt:lpstr>
      <vt:lpstr>Data Sources and Preparation</vt:lpstr>
      <vt:lpstr>Modeling Approach</vt:lpstr>
      <vt:lpstr>Model Architecture Diagram</vt:lpstr>
      <vt:lpstr>Model Performance</vt:lpstr>
      <vt:lpstr>Real-Time Prediction Pipeline</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ali el masri</cp:lastModifiedBy>
  <cp:revision>11</cp:revision>
  <dcterms:created xsi:type="dcterms:W3CDTF">2013-01-27T09:14:16Z</dcterms:created>
  <dcterms:modified xsi:type="dcterms:W3CDTF">2024-08-14T10:16:58Z</dcterms:modified>
  <cp:category/>
</cp:coreProperties>
</file>